
<file path=[Content_Types].xml><?xml version="1.0" encoding="utf-8"?>
<Types xmlns="http://schemas.openxmlformats.org/package/2006/content-types">
  <Default Extension="gif" ContentType="image/gif"/>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72" r:id="rId7"/>
    <p:sldId id="261" r:id="rId8"/>
    <p:sldId id="273" r:id="rId9"/>
    <p:sldId id="275" r:id="rId10"/>
    <p:sldId id="276" r:id="rId11"/>
    <p:sldId id="277" r:id="rId12"/>
    <p:sldId id="278" r:id="rId13"/>
    <p:sldId id="262" r:id="rId14"/>
    <p:sldId id="266" r:id="rId15"/>
    <p:sldId id="279" r:id="rId16"/>
    <p:sldId id="280" r:id="rId17"/>
    <p:sldId id="281" r:id="rId18"/>
    <p:sldId id="268" r:id="rId19"/>
    <p:sldId id="269" r:id="rId20"/>
    <p:sldId id="270" r:id="rId21"/>
    <p:sldId id="2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26" autoAdjust="0"/>
  </p:normalViewPr>
  <p:slideViewPr>
    <p:cSldViewPr snapToGrid="0">
      <p:cViewPr varScale="1">
        <p:scale>
          <a:sx n="82" d="100"/>
          <a:sy n="82" d="100"/>
        </p:scale>
        <p:origin x="720" y="6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14.jpeg>
</file>

<file path=ppt/media/image15.jpeg>
</file>

<file path=ppt/media/image16.jpe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jpg>
</file>

<file path=ppt/media/image30.png>
</file>

<file path=ppt/media/image31.jpg>
</file>

<file path=ppt/media/image32.png>
</file>

<file path=ppt/media/image33.svg>
</file>

<file path=ppt/media/image34.png>
</file>

<file path=ppt/media/image35.svg>
</file>

<file path=ppt/media/image36.png>
</file>

<file path=ppt/media/image37.svg>
</file>

<file path=ppt/media/image38.png>
</file>

<file path=ppt/media/image4.gif>
</file>

<file path=ppt/media/image40.png>
</file>

<file path=ppt/media/image41.png>
</file>

<file path=ppt/media/image42.svg>
</file>

<file path=ppt/media/image5.jpg>
</file>

<file path=ppt/media/image6.jpg>
</file>

<file path=ppt/media/image7.jpg>
</file>

<file path=ppt/media/image8.jpg>
</file>

<file path=ppt/media/image9.jpe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D6C6AB-B8C3-4A55-A081-E6A7D62519A7}" type="datetimeFigureOut">
              <a:rPr lang="en-US" smtClean="0"/>
              <a:t>2022-11-13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DDD2EE-D7E2-4B37-B303-45D0E26D1FC9}" type="slidenum">
              <a:rPr lang="en-US" smtClean="0"/>
              <a:t>‹#›</a:t>
            </a:fld>
            <a:endParaRPr lang="en-US"/>
          </a:p>
        </p:txBody>
      </p:sp>
    </p:spTree>
    <p:extLst>
      <p:ext uri="{BB962C8B-B14F-4D97-AF65-F5344CB8AC3E}">
        <p14:creationId xmlns:p14="http://schemas.microsoft.com/office/powerpoint/2010/main" val="3771181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DDD2EE-D7E2-4B37-B303-45D0E26D1FC9}" type="slidenum">
              <a:rPr lang="en-US" smtClean="0"/>
              <a:t>9</a:t>
            </a:fld>
            <a:endParaRPr lang="en-US"/>
          </a:p>
        </p:txBody>
      </p:sp>
    </p:spTree>
    <p:extLst>
      <p:ext uri="{BB962C8B-B14F-4D97-AF65-F5344CB8AC3E}">
        <p14:creationId xmlns:p14="http://schemas.microsoft.com/office/powerpoint/2010/main" val="137024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DABA4-3559-44C3-9235-CB51FB04A4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7C84A4-57E5-46AD-A7A5-05471967B0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7CF345-F769-4703-ABB8-B863E96F79FE}"/>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47A3C1C2-B925-4A8D-9913-84F4423623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D47873-6CD7-4935-A770-714746425420}"/>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2866900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379B-4AF6-4282-88B9-9D408CF1EC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10AF1C-00D5-4A85-859C-15B8600FC6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C441BC-CA26-4BA3-8DAE-FBE8E4D3817F}"/>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7E8D8F8B-6400-4D99-B8B1-75E40C8FB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34699B-B154-4147-8681-FDEF469A2321}"/>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2337555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6A9E73-0A05-4F6C-91BE-7ED02962290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3574DF-D0AC-4223-8543-8985F93B18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C5F638-B5B0-49F1-A0E1-5ACC2E31779E}"/>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BB59E640-908B-4B9A-9EEB-295E5ABDE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038764-0571-456D-A277-933241F9A191}"/>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411140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E2C51-7AB2-4EE0-A469-7F9085F6FD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0FBCCC-24F1-4AEB-91B9-40D1CEEFE0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E79CE-30B8-42DB-9619-E926344B8981}"/>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6848ABC0-6D0F-430E-94C5-AB9E81BBD1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FCB8F7-C5DC-44BD-B25B-104A20EC1CBF}"/>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1361731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79301-DC47-4E62-AC8D-A4AC112D43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FEC2A5-5D12-49CE-B62A-F10D9AC6EB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3D1CF-A94E-40CE-BA2A-FC57C36285D4}"/>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79B0468C-09C0-45F2-8B03-2F2B9DA84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3C039E-FEAD-4D23-ADE8-CFB10215D885}"/>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1473265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BD709-EC1F-4B71-8992-DFE5F374A8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6900FD-8744-42D1-B81E-2EEFE9E605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DF2F01-8FEA-4A52-AB1A-70247B86E3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3E325B-46DD-4C77-8286-2E857B669AED}"/>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6" name="Footer Placeholder 5">
            <a:extLst>
              <a:ext uri="{FF2B5EF4-FFF2-40B4-BE49-F238E27FC236}">
                <a16:creationId xmlns:a16="http://schemas.microsoft.com/office/drawing/2014/main" id="{7201CF50-FDAA-4D3A-9121-7AE3BCD209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811FEC-4D9F-4B10-BD41-7087E269DE83}"/>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528554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1E4F-FC7D-48B8-80AC-7662670247A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3FBD511-9B4F-4F0F-AC72-751E6069A5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AD09B8-8000-4E84-A53F-5D8DF07795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24A287-73AB-4E0C-8F74-0AF4BCE249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0C2AF4-2B9A-4902-B199-30163CFA4E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92514E-6CEA-4430-A808-91875A0F3ADB}"/>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8" name="Footer Placeholder 7">
            <a:extLst>
              <a:ext uri="{FF2B5EF4-FFF2-40B4-BE49-F238E27FC236}">
                <a16:creationId xmlns:a16="http://schemas.microsoft.com/office/drawing/2014/main" id="{D6BDDC6F-B20D-4997-A740-BBDB3E62329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2CD1DE-E957-4E82-B30C-0FB2B3E3FEB5}"/>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1805178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645FF-582D-4689-811A-5804D86888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A3BEFF-4A85-4776-96F6-93FD55614166}"/>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4" name="Footer Placeholder 3">
            <a:extLst>
              <a:ext uri="{FF2B5EF4-FFF2-40B4-BE49-F238E27FC236}">
                <a16:creationId xmlns:a16="http://schemas.microsoft.com/office/drawing/2014/main" id="{953E3D82-394F-4CD9-829B-8CD64D50EE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A04661-DD5B-41CC-BB10-20DA933B47C0}"/>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3887445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D3D87F-7004-44F6-814A-C45F8B2C53E4}"/>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3" name="Footer Placeholder 2">
            <a:extLst>
              <a:ext uri="{FF2B5EF4-FFF2-40B4-BE49-F238E27FC236}">
                <a16:creationId xmlns:a16="http://schemas.microsoft.com/office/drawing/2014/main" id="{D652D14A-9048-4808-B10D-39C529C2F1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A24BCF-8294-4B41-AAC2-E1DB6F4C9093}"/>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157122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8F9F2-7D9F-4F1B-964E-9E2FA00C03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5930DA-DCD1-4E55-BEFB-1CAD011BF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0837D6-1D6D-4D0D-AC66-6AA219A990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991DE5-8218-4914-8568-1C866A1810EA}"/>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6" name="Footer Placeholder 5">
            <a:extLst>
              <a:ext uri="{FF2B5EF4-FFF2-40B4-BE49-F238E27FC236}">
                <a16:creationId xmlns:a16="http://schemas.microsoft.com/office/drawing/2014/main" id="{8D055E1A-5974-42F8-88DB-FF95D451F8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A186CF-55E5-4C58-B24C-9998B1C6764C}"/>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82571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DC2B8-D953-4A5C-810F-0CCEF8B71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50172B-96D7-421B-9A5D-748C76ED0A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857CFE-E2A9-4CBD-BA52-CF1F9250A1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E583A4-3AB8-446A-AD6D-233A66878CFD}"/>
              </a:ext>
            </a:extLst>
          </p:cNvPr>
          <p:cNvSpPr>
            <a:spLocks noGrp="1"/>
          </p:cNvSpPr>
          <p:nvPr>
            <p:ph type="dt" sz="half" idx="10"/>
          </p:nvPr>
        </p:nvSpPr>
        <p:spPr/>
        <p:txBody>
          <a:bodyPr/>
          <a:lstStyle/>
          <a:p>
            <a:fld id="{ACD83D48-9C3E-4499-90D3-BFA6364342C2}" type="datetimeFigureOut">
              <a:rPr lang="en-US" smtClean="0"/>
              <a:t>2022-11-13</a:t>
            </a:fld>
            <a:endParaRPr lang="en-US"/>
          </a:p>
        </p:txBody>
      </p:sp>
      <p:sp>
        <p:nvSpPr>
          <p:cNvPr id="6" name="Footer Placeholder 5">
            <a:extLst>
              <a:ext uri="{FF2B5EF4-FFF2-40B4-BE49-F238E27FC236}">
                <a16:creationId xmlns:a16="http://schemas.microsoft.com/office/drawing/2014/main" id="{1E43F9F5-C85C-4063-8C84-4560070E9F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5479D3-1805-4918-B9E3-40CC5F3824BF}"/>
              </a:ext>
            </a:extLst>
          </p:cNvPr>
          <p:cNvSpPr>
            <a:spLocks noGrp="1"/>
          </p:cNvSpPr>
          <p:nvPr>
            <p:ph type="sldNum" sz="quarter" idx="12"/>
          </p:nvPr>
        </p:nvSpPr>
        <p:spPr/>
        <p:txBody>
          <a:bodyPr/>
          <a:lstStyle/>
          <a:p>
            <a:fld id="{A225C93F-E0DD-41F3-8320-4BF028A5A818}" type="slidenum">
              <a:rPr lang="en-US" smtClean="0"/>
              <a:t>‹#›</a:t>
            </a:fld>
            <a:endParaRPr lang="en-US"/>
          </a:p>
        </p:txBody>
      </p:sp>
    </p:spTree>
    <p:extLst>
      <p:ext uri="{BB962C8B-B14F-4D97-AF65-F5344CB8AC3E}">
        <p14:creationId xmlns:p14="http://schemas.microsoft.com/office/powerpoint/2010/main" val="2551171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717867-A686-458F-850F-2606D7364A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A662B8-74EA-48BF-AE85-00BF0A0A24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08D63E-E2D7-473E-9287-01244C616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D83D48-9C3E-4499-90D3-BFA6364342C2}" type="datetimeFigureOut">
              <a:rPr lang="en-US" smtClean="0"/>
              <a:t>2022-11-13</a:t>
            </a:fld>
            <a:endParaRPr lang="en-US"/>
          </a:p>
        </p:txBody>
      </p:sp>
      <p:sp>
        <p:nvSpPr>
          <p:cNvPr id="5" name="Footer Placeholder 4">
            <a:extLst>
              <a:ext uri="{FF2B5EF4-FFF2-40B4-BE49-F238E27FC236}">
                <a16:creationId xmlns:a16="http://schemas.microsoft.com/office/drawing/2014/main" id="{13601411-5C09-4BAE-BDD5-C15B422E3C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61C266-3131-4821-A146-A8CE25A5EC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25C93F-E0DD-41F3-8320-4BF028A5A818}" type="slidenum">
              <a:rPr lang="en-US" smtClean="0"/>
              <a:t>‹#›</a:t>
            </a:fld>
            <a:endParaRPr lang="en-US"/>
          </a:p>
        </p:txBody>
      </p:sp>
    </p:spTree>
    <p:extLst>
      <p:ext uri="{BB962C8B-B14F-4D97-AF65-F5344CB8AC3E}">
        <p14:creationId xmlns:p14="http://schemas.microsoft.com/office/powerpoint/2010/main" val="35976782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_rels/slide1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37.svg"/><Relationship Id="rId13" Type="http://schemas.openxmlformats.org/officeDocument/2006/relationships/image" Target="../media/image40.png"/><Relationship Id="rId3" Type="http://schemas.openxmlformats.org/officeDocument/2006/relationships/image" Target="../media/image32.png"/><Relationship Id="rId7" Type="http://schemas.openxmlformats.org/officeDocument/2006/relationships/image" Target="../media/image36.png"/><Relationship Id="rId12" Type="http://schemas.microsoft.com/office/2017/06/relationships/model3d" Target="../media/model3d2.glb"/><Relationship Id="rId2" Type="http://schemas.openxmlformats.org/officeDocument/2006/relationships/image" Target="../media/image1.jpg"/><Relationship Id="rId16" Type="http://schemas.openxmlformats.org/officeDocument/2006/relationships/image" Target="../media/image42.svg"/><Relationship Id="rId1" Type="http://schemas.openxmlformats.org/officeDocument/2006/relationships/slideLayout" Target="../slideLayouts/slideLayout7.xml"/><Relationship Id="rId6" Type="http://schemas.openxmlformats.org/officeDocument/2006/relationships/image" Target="../media/image35.svg"/><Relationship Id="rId11" Type="http://schemas.openxmlformats.org/officeDocument/2006/relationships/image" Target="../media/image38.png"/><Relationship Id="rId5" Type="http://schemas.openxmlformats.org/officeDocument/2006/relationships/image" Target="../media/image34.png"/><Relationship Id="rId15" Type="http://schemas.openxmlformats.org/officeDocument/2006/relationships/image" Target="../media/image41.png"/><Relationship Id="rId10" Type="http://schemas.openxmlformats.org/officeDocument/2006/relationships/image" Target="../media/image38.png"/><Relationship Id="rId4" Type="http://schemas.openxmlformats.org/officeDocument/2006/relationships/image" Target="../media/image33.svg"/><Relationship Id="rId9" Type="http://schemas.microsoft.com/office/2017/06/relationships/model3d" Target="../media/model3d1.glb"/><Relationship Id="rId14" Type="http://schemas.openxmlformats.org/officeDocument/2006/relationships/image" Target="../media/image4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EBF4C0F-3593-49A0-BCF2-ADA297B0D529}"/>
              </a:ext>
            </a:extLst>
          </p:cNvPr>
          <p:cNvSpPr txBox="1"/>
          <p:nvPr/>
        </p:nvSpPr>
        <p:spPr>
          <a:xfrm>
            <a:off x="2207379" y="2452138"/>
            <a:ext cx="6489577" cy="1446550"/>
          </a:xfrm>
          <a:prstGeom prst="rect">
            <a:avLst/>
          </a:prstGeom>
          <a:noFill/>
        </p:spPr>
        <p:txBody>
          <a:bodyPr wrap="square" rtlCol="0">
            <a:spAutoFit/>
          </a:bodyPr>
          <a:lstStyle/>
          <a:p>
            <a:pPr algn="ctr"/>
            <a:r>
              <a:rPr lang="en-US" sz="4400" b="1" u="sng" dirty="0">
                <a:latin typeface="Garamond" panose="02020404030301010803" pitchFamily="18" charset="0"/>
              </a:rPr>
              <a:t>Home-Made Weather Station</a:t>
            </a:r>
          </a:p>
        </p:txBody>
      </p:sp>
      <p:pic>
        <p:nvPicPr>
          <p:cNvPr id="6" name="Picture 5" descr="Logo&#10;&#10;Description automatically generated">
            <a:extLst>
              <a:ext uri="{FF2B5EF4-FFF2-40B4-BE49-F238E27FC236}">
                <a16:creationId xmlns:a16="http://schemas.microsoft.com/office/drawing/2014/main" id="{0331776C-73FF-4DE4-BA79-2B88C3C6FF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8339" y="966258"/>
            <a:ext cx="1287658" cy="1367610"/>
          </a:xfrm>
          <a:prstGeom prst="rect">
            <a:avLst/>
          </a:prstGeom>
        </p:spPr>
      </p:pic>
      <p:sp>
        <p:nvSpPr>
          <p:cNvPr id="7" name="TextBox 6">
            <a:extLst>
              <a:ext uri="{FF2B5EF4-FFF2-40B4-BE49-F238E27FC236}">
                <a16:creationId xmlns:a16="http://schemas.microsoft.com/office/drawing/2014/main" id="{F27E570E-02B7-4E48-9EE5-AD66065F38C4}"/>
              </a:ext>
            </a:extLst>
          </p:cNvPr>
          <p:cNvSpPr txBox="1"/>
          <p:nvPr/>
        </p:nvSpPr>
        <p:spPr>
          <a:xfrm>
            <a:off x="1176308" y="5153078"/>
            <a:ext cx="9015442" cy="1477328"/>
          </a:xfrm>
          <a:prstGeom prst="rect">
            <a:avLst/>
          </a:prstGeom>
          <a:noFill/>
        </p:spPr>
        <p:txBody>
          <a:bodyPr wrap="square" rtlCol="0">
            <a:spAutoFit/>
          </a:bodyPr>
          <a:lstStyle/>
          <a:p>
            <a:pPr algn="ctr"/>
            <a:r>
              <a:rPr lang="en-GB" sz="2400" dirty="0">
                <a:effectLst/>
                <a:latin typeface="Garamond" panose="02020404030301010803" pitchFamily="18" charset="0"/>
                <a:ea typeface="Times New Roman" panose="02020603050405020304" pitchFamily="18" charset="0"/>
              </a:rPr>
              <a:t>This is a project overview for module </a:t>
            </a:r>
            <a:r>
              <a:rPr lang="en-US" sz="2400" dirty="0">
                <a:latin typeface="Garamond" panose="02020404030301010803" pitchFamily="18" charset="0"/>
                <a:cs typeface="Times New Roman" panose="02020603050405020304" pitchFamily="18" charset="0"/>
              </a:rPr>
              <a:t>S3-EE1953 - Engineering Design</a:t>
            </a:r>
          </a:p>
          <a:p>
            <a:pPr algn="ctr"/>
            <a:r>
              <a:rPr lang="en-GB" sz="2400" dirty="0">
                <a:effectLst/>
                <a:latin typeface="Garamond" panose="02020404030301010803" pitchFamily="18" charset="0"/>
                <a:ea typeface="Times New Roman" panose="02020603050405020304" pitchFamily="18" charset="0"/>
              </a:rPr>
              <a:t>Department of Electrical Engineering</a:t>
            </a:r>
          </a:p>
          <a:p>
            <a:pPr algn="ctr"/>
            <a:r>
              <a:rPr lang="en-GB" sz="2400" dirty="0">
                <a:effectLst/>
                <a:latin typeface="Garamond" panose="02020404030301010803" pitchFamily="18" charset="0"/>
                <a:ea typeface="Times New Roman" panose="02020603050405020304" pitchFamily="18" charset="0"/>
              </a:rPr>
              <a:t>University of Moratuwa</a:t>
            </a:r>
            <a:endParaRPr lang="en-US" sz="2400" dirty="0">
              <a:effectLst/>
              <a:latin typeface="Garamond" panose="02020404030301010803" pitchFamily="18" charset="0"/>
              <a:ea typeface="Calibri" panose="020F0502020204030204" pitchFamily="34" charset="0"/>
            </a:endParaRPr>
          </a:p>
          <a:p>
            <a:pPr algn="ctr"/>
            <a:endParaRPr lang="en-US" dirty="0"/>
          </a:p>
        </p:txBody>
      </p:sp>
      <p:sp>
        <p:nvSpPr>
          <p:cNvPr id="10" name="TextBox 9">
            <a:extLst>
              <a:ext uri="{FF2B5EF4-FFF2-40B4-BE49-F238E27FC236}">
                <a16:creationId xmlns:a16="http://schemas.microsoft.com/office/drawing/2014/main" id="{6584F393-5001-404F-9D71-B8C7C3F025FE}"/>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a:t>
            </a:r>
          </a:p>
        </p:txBody>
      </p:sp>
    </p:spTree>
    <p:extLst>
      <p:ext uri="{BB962C8B-B14F-4D97-AF65-F5344CB8AC3E}">
        <p14:creationId xmlns:p14="http://schemas.microsoft.com/office/powerpoint/2010/main" val="460253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ical user interface, text, application&#10;&#10;Description automatically generated">
            <a:extLst>
              <a:ext uri="{FF2B5EF4-FFF2-40B4-BE49-F238E27FC236}">
                <a16:creationId xmlns:a16="http://schemas.microsoft.com/office/drawing/2014/main" id="{5725AD61-63CE-40CE-8113-FDA36FFC7DE9}"/>
              </a:ext>
            </a:extLst>
          </p:cNvPr>
          <p:cNvPicPr>
            <a:picLocks noChangeAspect="1"/>
          </p:cNvPicPr>
          <p:nvPr/>
        </p:nvPicPr>
        <p:blipFill rotWithShape="1">
          <a:blip r:embed="rId2">
            <a:extLst>
              <a:ext uri="{28A0092B-C50C-407E-A947-70E740481C1C}">
                <a14:useLocalDpi xmlns:a14="http://schemas.microsoft.com/office/drawing/2010/main" val="0"/>
              </a:ext>
            </a:extLst>
          </a:blip>
          <a:srcRect r="8696" b="15362"/>
          <a:stretch/>
        </p:blipFill>
        <p:spPr>
          <a:xfrm>
            <a:off x="1" y="0"/>
            <a:ext cx="12192590" cy="6351104"/>
          </a:xfrm>
          <a:prstGeom prst="rect">
            <a:avLst/>
          </a:prstGeom>
        </p:spPr>
      </p:pic>
      <p:sp>
        <p:nvSpPr>
          <p:cNvPr id="3" name="TextBox 2">
            <a:extLst>
              <a:ext uri="{FF2B5EF4-FFF2-40B4-BE49-F238E27FC236}">
                <a16:creationId xmlns:a16="http://schemas.microsoft.com/office/drawing/2014/main" id="{C61190EE-FAE3-49CC-8635-A6F417B089BF}"/>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11</a:t>
            </a:r>
          </a:p>
        </p:txBody>
      </p:sp>
      <p:sp>
        <p:nvSpPr>
          <p:cNvPr id="4" name="TextBox 3">
            <a:extLst>
              <a:ext uri="{FF2B5EF4-FFF2-40B4-BE49-F238E27FC236}">
                <a16:creationId xmlns:a16="http://schemas.microsoft.com/office/drawing/2014/main" id="{C8D4749B-2E39-4570-A7A6-16C5E16DBE6D}"/>
              </a:ext>
            </a:extLst>
          </p:cNvPr>
          <p:cNvSpPr txBox="1"/>
          <p:nvPr/>
        </p:nvSpPr>
        <p:spPr>
          <a:xfrm>
            <a:off x="2964747" y="6342481"/>
            <a:ext cx="6117534" cy="523220"/>
          </a:xfrm>
          <a:prstGeom prst="rect">
            <a:avLst/>
          </a:prstGeom>
          <a:noFill/>
        </p:spPr>
        <p:txBody>
          <a:bodyPr wrap="square">
            <a:spAutoFit/>
          </a:bodyPr>
          <a:lstStyle/>
          <a:p>
            <a:pPr algn="ctr"/>
            <a:r>
              <a:rPr lang="en-US" sz="2800" b="0" cap="none" spc="0" dirty="0">
                <a:ln w="0"/>
                <a:solidFill>
                  <a:schemeClr val="tx1"/>
                </a:solidFill>
                <a:effectLst>
                  <a:outerShdw blurRad="38100" dist="19050" dir="2700000" algn="tl" rotWithShape="0">
                    <a:schemeClr val="dk1">
                      <a:alpha val="40000"/>
                    </a:schemeClr>
                  </a:outerShdw>
                </a:effectLst>
                <a:latin typeface="Garamond" panose="02020404030301010803" pitchFamily="18" charset="0"/>
              </a:rPr>
              <a:t>Arduino Code - 2</a:t>
            </a:r>
          </a:p>
        </p:txBody>
      </p:sp>
    </p:spTree>
    <p:extLst>
      <p:ext uri="{BB962C8B-B14F-4D97-AF65-F5344CB8AC3E}">
        <p14:creationId xmlns:p14="http://schemas.microsoft.com/office/powerpoint/2010/main" val="2665039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application&#10;&#10;Description automatically generated with medium confidence">
            <a:extLst>
              <a:ext uri="{FF2B5EF4-FFF2-40B4-BE49-F238E27FC236}">
                <a16:creationId xmlns:a16="http://schemas.microsoft.com/office/drawing/2014/main" id="{B77369D3-3A13-4A71-8234-D18FBEB400E5}"/>
              </a:ext>
            </a:extLst>
          </p:cNvPr>
          <p:cNvPicPr>
            <a:picLocks noChangeAspect="1"/>
          </p:cNvPicPr>
          <p:nvPr/>
        </p:nvPicPr>
        <p:blipFill rotWithShape="1">
          <a:blip r:embed="rId2">
            <a:extLst>
              <a:ext uri="{28A0092B-C50C-407E-A947-70E740481C1C}">
                <a14:useLocalDpi xmlns:a14="http://schemas.microsoft.com/office/drawing/2010/main" val="0"/>
              </a:ext>
            </a:extLst>
          </a:blip>
          <a:srcRect r="11312" b="16237"/>
          <a:stretch/>
        </p:blipFill>
        <p:spPr>
          <a:xfrm>
            <a:off x="0" y="0"/>
            <a:ext cx="12192000" cy="6461129"/>
          </a:xfrm>
          <a:prstGeom prst="rect">
            <a:avLst/>
          </a:prstGeom>
        </p:spPr>
      </p:pic>
      <p:sp>
        <p:nvSpPr>
          <p:cNvPr id="6" name="TextBox 5">
            <a:extLst>
              <a:ext uri="{FF2B5EF4-FFF2-40B4-BE49-F238E27FC236}">
                <a16:creationId xmlns:a16="http://schemas.microsoft.com/office/drawing/2014/main" id="{697C69FA-CE3D-493D-BEFB-082C20695F3A}"/>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12</a:t>
            </a:r>
          </a:p>
        </p:txBody>
      </p:sp>
      <p:sp>
        <p:nvSpPr>
          <p:cNvPr id="9" name="TextBox 8">
            <a:extLst>
              <a:ext uri="{FF2B5EF4-FFF2-40B4-BE49-F238E27FC236}">
                <a16:creationId xmlns:a16="http://schemas.microsoft.com/office/drawing/2014/main" id="{3B52C4D2-753C-4301-A0FC-617070702062}"/>
              </a:ext>
            </a:extLst>
          </p:cNvPr>
          <p:cNvSpPr txBox="1"/>
          <p:nvPr/>
        </p:nvSpPr>
        <p:spPr>
          <a:xfrm>
            <a:off x="2964747" y="6342481"/>
            <a:ext cx="6117534" cy="523220"/>
          </a:xfrm>
          <a:prstGeom prst="rect">
            <a:avLst/>
          </a:prstGeom>
          <a:noFill/>
        </p:spPr>
        <p:txBody>
          <a:bodyPr wrap="square">
            <a:spAutoFit/>
          </a:bodyPr>
          <a:lstStyle/>
          <a:p>
            <a:pPr algn="ctr"/>
            <a:r>
              <a:rPr lang="en-US" sz="2800" b="0" cap="none" spc="0" dirty="0">
                <a:ln w="0"/>
                <a:solidFill>
                  <a:schemeClr val="tx1"/>
                </a:solidFill>
                <a:effectLst>
                  <a:outerShdw blurRad="38100" dist="19050" dir="2700000" algn="tl" rotWithShape="0">
                    <a:schemeClr val="dk1">
                      <a:alpha val="40000"/>
                    </a:schemeClr>
                  </a:outerShdw>
                </a:effectLst>
                <a:latin typeface="Garamond" panose="02020404030301010803" pitchFamily="18" charset="0"/>
              </a:rPr>
              <a:t>Arduino Code - 3</a:t>
            </a:r>
          </a:p>
        </p:txBody>
      </p:sp>
    </p:spTree>
    <p:extLst>
      <p:ext uri="{BB962C8B-B14F-4D97-AF65-F5344CB8AC3E}">
        <p14:creationId xmlns:p14="http://schemas.microsoft.com/office/powerpoint/2010/main" val="624031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ext, application&#10;&#10;Description automatically generated with medium confidence">
            <a:extLst>
              <a:ext uri="{FF2B5EF4-FFF2-40B4-BE49-F238E27FC236}">
                <a16:creationId xmlns:a16="http://schemas.microsoft.com/office/drawing/2014/main" id="{0C045F22-AA65-4401-A170-EF656F380E09}"/>
              </a:ext>
            </a:extLst>
          </p:cNvPr>
          <p:cNvPicPr>
            <a:picLocks noChangeAspect="1"/>
          </p:cNvPicPr>
          <p:nvPr/>
        </p:nvPicPr>
        <p:blipFill rotWithShape="1">
          <a:blip r:embed="rId2">
            <a:extLst>
              <a:ext uri="{28A0092B-C50C-407E-A947-70E740481C1C}">
                <a14:useLocalDpi xmlns:a14="http://schemas.microsoft.com/office/drawing/2010/main" val="0"/>
              </a:ext>
            </a:extLst>
          </a:blip>
          <a:srcRect r="10897" b="15362"/>
          <a:stretch/>
        </p:blipFill>
        <p:spPr>
          <a:xfrm>
            <a:off x="-4559" y="-1"/>
            <a:ext cx="12196559" cy="6500191"/>
          </a:xfrm>
          <a:prstGeom prst="rect">
            <a:avLst/>
          </a:prstGeom>
        </p:spPr>
      </p:pic>
      <p:sp>
        <p:nvSpPr>
          <p:cNvPr id="3" name="TextBox 2">
            <a:extLst>
              <a:ext uri="{FF2B5EF4-FFF2-40B4-BE49-F238E27FC236}">
                <a16:creationId xmlns:a16="http://schemas.microsoft.com/office/drawing/2014/main" id="{5B77DAA0-D221-4504-A3A8-C1C58AEBEBAA}"/>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13</a:t>
            </a:r>
          </a:p>
        </p:txBody>
      </p:sp>
      <p:sp>
        <p:nvSpPr>
          <p:cNvPr id="4" name="TextBox 3">
            <a:extLst>
              <a:ext uri="{FF2B5EF4-FFF2-40B4-BE49-F238E27FC236}">
                <a16:creationId xmlns:a16="http://schemas.microsoft.com/office/drawing/2014/main" id="{2810D338-83B9-4DFE-A349-F019438C1C24}"/>
              </a:ext>
            </a:extLst>
          </p:cNvPr>
          <p:cNvSpPr txBox="1"/>
          <p:nvPr/>
        </p:nvSpPr>
        <p:spPr>
          <a:xfrm>
            <a:off x="2964747" y="6382237"/>
            <a:ext cx="6117534" cy="523220"/>
          </a:xfrm>
          <a:prstGeom prst="rect">
            <a:avLst/>
          </a:prstGeom>
          <a:noFill/>
        </p:spPr>
        <p:txBody>
          <a:bodyPr wrap="square">
            <a:spAutoFit/>
          </a:bodyPr>
          <a:lstStyle/>
          <a:p>
            <a:pPr algn="ctr"/>
            <a:r>
              <a:rPr lang="en-US" sz="2800" b="0" cap="none" spc="0" dirty="0">
                <a:ln w="0"/>
                <a:solidFill>
                  <a:schemeClr val="tx1"/>
                </a:solidFill>
                <a:effectLst>
                  <a:outerShdw blurRad="38100" dist="19050" dir="2700000" algn="tl" rotWithShape="0">
                    <a:schemeClr val="dk1">
                      <a:alpha val="40000"/>
                    </a:schemeClr>
                  </a:outerShdw>
                </a:effectLst>
                <a:latin typeface="Garamond" panose="02020404030301010803" pitchFamily="18" charset="0"/>
              </a:rPr>
              <a:t>Arduino Code - 4</a:t>
            </a:r>
          </a:p>
        </p:txBody>
      </p:sp>
    </p:spTree>
    <p:extLst>
      <p:ext uri="{BB962C8B-B14F-4D97-AF65-F5344CB8AC3E}">
        <p14:creationId xmlns:p14="http://schemas.microsoft.com/office/powerpoint/2010/main" val="156665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0C504A-9163-4D37-A492-1CDC563B082F}"/>
              </a:ext>
            </a:extLst>
          </p:cNvPr>
          <p:cNvSpPr txBox="1"/>
          <p:nvPr/>
        </p:nvSpPr>
        <p:spPr>
          <a:xfrm>
            <a:off x="542925" y="552450"/>
            <a:ext cx="5553075" cy="584775"/>
          </a:xfrm>
          <a:prstGeom prst="rect">
            <a:avLst/>
          </a:prstGeom>
          <a:noFill/>
        </p:spPr>
        <p:txBody>
          <a:bodyPr wrap="square" rtlCol="0">
            <a:spAutoFit/>
          </a:bodyPr>
          <a:lstStyle/>
          <a:p>
            <a:pPr algn="ctr"/>
            <a:r>
              <a:rPr lang="en-US" sz="3200" b="1" u="sng" dirty="0">
                <a:latin typeface="Garamond" panose="02020404030301010803" pitchFamily="18" charset="0"/>
              </a:rPr>
              <a:t>Block Diagram of the Project</a:t>
            </a:r>
          </a:p>
        </p:txBody>
      </p:sp>
      <p:sp>
        <p:nvSpPr>
          <p:cNvPr id="3" name="TextBox 2">
            <a:extLst>
              <a:ext uri="{FF2B5EF4-FFF2-40B4-BE49-F238E27FC236}">
                <a16:creationId xmlns:a16="http://schemas.microsoft.com/office/drawing/2014/main" id="{65937AE6-3950-464E-92F9-52DD4F10D3B0}"/>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8</a:t>
            </a:r>
          </a:p>
        </p:txBody>
      </p:sp>
      <p:pic>
        <p:nvPicPr>
          <p:cNvPr id="11" name="Graphic 10" descr="Internet with solid fill">
            <a:extLst>
              <a:ext uri="{FF2B5EF4-FFF2-40B4-BE49-F238E27FC236}">
                <a16:creationId xmlns:a16="http://schemas.microsoft.com/office/drawing/2014/main" id="{D730F884-945C-4964-8EE6-3859BA55CEC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687198" y="4937720"/>
            <a:ext cx="1125894" cy="1125894"/>
          </a:xfrm>
          <a:prstGeom prst="rect">
            <a:avLst/>
          </a:prstGeom>
        </p:spPr>
      </p:pic>
      <p:pic>
        <p:nvPicPr>
          <p:cNvPr id="13" name="Graphic 12" descr="Download from cloud with solid fill">
            <a:extLst>
              <a:ext uri="{FF2B5EF4-FFF2-40B4-BE49-F238E27FC236}">
                <a16:creationId xmlns:a16="http://schemas.microsoft.com/office/drawing/2014/main" id="{8DDA209F-5585-4F66-BA2E-3A2DEE43990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56602" y="1729334"/>
            <a:ext cx="1984311" cy="1984311"/>
          </a:xfrm>
          <a:prstGeom prst="rect">
            <a:avLst/>
          </a:prstGeom>
        </p:spPr>
      </p:pic>
      <p:pic>
        <p:nvPicPr>
          <p:cNvPr id="15" name="Graphic 14" descr="Smart Phone with solid fill">
            <a:extLst>
              <a:ext uri="{FF2B5EF4-FFF2-40B4-BE49-F238E27FC236}">
                <a16:creationId xmlns:a16="http://schemas.microsoft.com/office/drawing/2014/main" id="{2F2C06E1-CABF-4414-B4A6-E86F04872EA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952083" y="4592326"/>
            <a:ext cx="914400" cy="914400"/>
          </a:xfrm>
          <a:prstGeom prst="rect">
            <a:avLst/>
          </a:prstGeom>
        </p:spPr>
      </p:pic>
      <p:pic>
        <p:nvPicPr>
          <p:cNvPr id="17" name="Graphic 16" descr="Tablet with solid fill">
            <a:extLst>
              <a:ext uri="{FF2B5EF4-FFF2-40B4-BE49-F238E27FC236}">
                <a16:creationId xmlns:a16="http://schemas.microsoft.com/office/drawing/2014/main" id="{B0609302-C280-417C-B3F7-782A57EE5BD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76071" y="4830731"/>
            <a:ext cx="914400" cy="914400"/>
          </a:xfrm>
          <a:prstGeom prst="rect">
            <a:avLst/>
          </a:prstGeom>
        </p:spPr>
      </p:pic>
      <p:sp>
        <p:nvSpPr>
          <p:cNvPr id="28" name="Arrow: Up-Down 27">
            <a:extLst>
              <a:ext uri="{FF2B5EF4-FFF2-40B4-BE49-F238E27FC236}">
                <a16:creationId xmlns:a16="http://schemas.microsoft.com/office/drawing/2014/main" id="{52A987E9-1A7E-43DE-AEBA-099625C4E8DA}"/>
              </a:ext>
            </a:extLst>
          </p:cNvPr>
          <p:cNvSpPr/>
          <p:nvPr/>
        </p:nvSpPr>
        <p:spPr>
          <a:xfrm rot="4210096">
            <a:off x="5148597" y="1847835"/>
            <a:ext cx="365901" cy="3302155"/>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9131CFAE-5F50-44B8-B57D-EA3311ABF33E}"/>
              </a:ext>
            </a:extLst>
          </p:cNvPr>
          <p:cNvSpPr/>
          <p:nvPr/>
        </p:nvSpPr>
        <p:spPr>
          <a:xfrm rot="20585936">
            <a:off x="8226876" y="3329098"/>
            <a:ext cx="212339" cy="1632917"/>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FF5542E0-88F8-49DA-AE83-E4D029CFD1B2}"/>
              </a:ext>
            </a:extLst>
          </p:cNvPr>
          <p:cNvSpPr/>
          <p:nvPr/>
        </p:nvSpPr>
        <p:spPr>
          <a:xfrm rot="3131288">
            <a:off x="8114763" y="4023039"/>
            <a:ext cx="2430125" cy="245036"/>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Arrow: Right 30">
            <a:extLst>
              <a:ext uri="{FF2B5EF4-FFF2-40B4-BE49-F238E27FC236}">
                <a16:creationId xmlns:a16="http://schemas.microsoft.com/office/drawing/2014/main" id="{01ECA154-FB25-4AB8-AB2D-12B0FCF69451}"/>
              </a:ext>
            </a:extLst>
          </p:cNvPr>
          <p:cNvSpPr/>
          <p:nvPr/>
        </p:nvSpPr>
        <p:spPr>
          <a:xfrm rot="2256454">
            <a:off x="8653446" y="3562792"/>
            <a:ext cx="2808885" cy="293028"/>
          </a:xfrm>
          <a:prstGeom prst="rightArrow">
            <a:avLst>
              <a:gd name="adj1" fmla="val 38894"/>
              <a:gd name="adj2"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63A5161-31C8-4834-B766-31ECA95067F7}"/>
              </a:ext>
            </a:extLst>
          </p:cNvPr>
          <p:cNvSpPr/>
          <p:nvPr/>
        </p:nvSpPr>
        <p:spPr>
          <a:xfrm rot="16200000">
            <a:off x="1871445" y="3464491"/>
            <a:ext cx="2369823" cy="1290025"/>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430DF018-EFE8-4FFC-AF46-7264A22A6542}"/>
              </a:ext>
            </a:extLst>
          </p:cNvPr>
          <p:cNvSpPr txBox="1"/>
          <p:nvPr/>
        </p:nvSpPr>
        <p:spPr>
          <a:xfrm>
            <a:off x="2314484" y="3628914"/>
            <a:ext cx="1431449" cy="954107"/>
          </a:xfrm>
          <a:prstGeom prst="rect">
            <a:avLst/>
          </a:prstGeom>
          <a:noFill/>
        </p:spPr>
        <p:txBody>
          <a:bodyPr wrap="square" rtlCol="0">
            <a:spAutoFit/>
          </a:bodyPr>
          <a:lstStyle/>
          <a:p>
            <a:pPr algn="ctr"/>
            <a:r>
              <a:rPr lang="en-US" sz="2800" dirty="0">
                <a:latin typeface="Garamond" panose="02020404030301010803" pitchFamily="18" charset="0"/>
              </a:rPr>
              <a:t>Arduino Board</a:t>
            </a:r>
          </a:p>
        </p:txBody>
      </p:sp>
      <p:sp>
        <p:nvSpPr>
          <p:cNvPr id="34" name="Rectangle 33">
            <a:extLst>
              <a:ext uri="{FF2B5EF4-FFF2-40B4-BE49-F238E27FC236}">
                <a16:creationId xmlns:a16="http://schemas.microsoft.com/office/drawing/2014/main" id="{4961F2E9-540D-4EF0-AC6D-14BAAF6676B4}"/>
              </a:ext>
            </a:extLst>
          </p:cNvPr>
          <p:cNvSpPr/>
          <p:nvPr/>
        </p:nvSpPr>
        <p:spPr>
          <a:xfrm>
            <a:off x="852036" y="1753758"/>
            <a:ext cx="1888963" cy="83347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D33C7D00-C767-444B-913E-BB7EB728434C}"/>
              </a:ext>
            </a:extLst>
          </p:cNvPr>
          <p:cNvSpPr/>
          <p:nvPr/>
        </p:nvSpPr>
        <p:spPr>
          <a:xfrm>
            <a:off x="5693145" y="5969224"/>
            <a:ext cx="1888963" cy="833473"/>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6E56961-2B4E-431A-AE0B-D90320109655}"/>
              </a:ext>
            </a:extLst>
          </p:cNvPr>
          <p:cNvSpPr/>
          <p:nvPr/>
        </p:nvSpPr>
        <p:spPr>
          <a:xfrm>
            <a:off x="121432" y="3601278"/>
            <a:ext cx="1888963" cy="83347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5071881-59AB-4EB1-81C4-4A11FAE870FD}"/>
              </a:ext>
            </a:extLst>
          </p:cNvPr>
          <p:cNvSpPr/>
          <p:nvPr/>
        </p:nvSpPr>
        <p:spPr>
          <a:xfrm>
            <a:off x="852036" y="5419057"/>
            <a:ext cx="1888963" cy="83347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68EA3597-B524-424A-B666-B2339F737FAD}"/>
              </a:ext>
            </a:extLst>
          </p:cNvPr>
          <p:cNvSpPr/>
          <p:nvPr/>
        </p:nvSpPr>
        <p:spPr>
          <a:xfrm>
            <a:off x="3480299" y="5456031"/>
            <a:ext cx="1888963" cy="833473"/>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40000"/>
                  <a:lumOff val="60000"/>
                </a:schemeClr>
              </a:solidFill>
            </a:endParaRPr>
          </a:p>
        </p:txBody>
      </p:sp>
      <p:sp>
        <p:nvSpPr>
          <p:cNvPr id="41" name="Rectangle 40">
            <a:extLst>
              <a:ext uri="{FF2B5EF4-FFF2-40B4-BE49-F238E27FC236}">
                <a16:creationId xmlns:a16="http://schemas.microsoft.com/office/drawing/2014/main" id="{148DAA81-6F44-4ABB-82D1-FFC7A13CDADA}"/>
              </a:ext>
            </a:extLst>
          </p:cNvPr>
          <p:cNvSpPr/>
          <p:nvPr/>
        </p:nvSpPr>
        <p:spPr>
          <a:xfrm>
            <a:off x="3480299" y="1768030"/>
            <a:ext cx="1888963" cy="83347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0F4B8C81-F299-4D38-870C-5F955C55EA19}"/>
              </a:ext>
            </a:extLst>
          </p:cNvPr>
          <p:cNvSpPr txBox="1"/>
          <p:nvPr/>
        </p:nvSpPr>
        <p:spPr>
          <a:xfrm>
            <a:off x="6148484" y="6185905"/>
            <a:ext cx="938306" cy="400110"/>
          </a:xfrm>
          <a:prstGeom prst="rect">
            <a:avLst/>
          </a:prstGeom>
          <a:noFill/>
        </p:spPr>
        <p:txBody>
          <a:bodyPr wrap="square" rtlCol="0">
            <a:spAutoFit/>
          </a:bodyPr>
          <a:lstStyle/>
          <a:p>
            <a:pPr algn="ctr"/>
            <a:r>
              <a:rPr lang="en-US" sz="2000" dirty="0">
                <a:latin typeface="Garamond" panose="02020404030301010803" pitchFamily="18" charset="0"/>
              </a:rPr>
              <a:t>VAWT</a:t>
            </a:r>
          </a:p>
        </p:txBody>
      </p:sp>
      <p:sp>
        <p:nvSpPr>
          <p:cNvPr id="45" name="TextBox 44">
            <a:extLst>
              <a:ext uri="{FF2B5EF4-FFF2-40B4-BE49-F238E27FC236}">
                <a16:creationId xmlns:a16="http://schemas.microsoft.com/office/drawing/2014/main" id="{BAE5B555-6BAF-4F6B-BBE7-22814CEF4BFC}"/>
              </a:ext>
            </a:extLst>
          </p:cNvPr>
          <p:cNvSpPr txBox="1"/>
          <p:nvPr/>
        </p:nvSpPr>
        <p:spPr>
          <a:xfrm>
            <a:off x="726278" y="1813310"/>
            <a:ext cx="2226408" cy="707886"/>
          </a:xfrm>
          <a:prstGeom prst="rect">
            <a:avLst/>
          </a:prstGeom>
          <a:noFill/>
        </p:spPr>
        <p:txBody>
          <a:bodyPr wrap="square" rtlCol="0">
            <a:spAutoFit/>
          </a:bodyPr>
          <a:lstStyle/>
          <a:p>
            <a:pPr algn="ctr"/>
            <a:r>
              <a:rPr lang="en-US" sz="2000" dirty="0">
                <a:latin typeface="Garamond" panose="02020404030301010803" pitchFamily="18" charset="0"/>
              </a:rPr>
              <a:t>Temperature and Humidity Sensor</a:t>
            </a:r>
          </a:p>
        </p:txBody>
      </p:sp>
      <p:sp>
        <p:nvSpPr>
          <p:cNvPr id="46" name="TextBox 45">
            <a:extLst>
              <a:ext uri="{FF2B5EF4-FFF2-40B4-BE49-F238E27FC236}">
                <a16:creationId xmlns:a16="http://schemas.microsoft.com/office/drawing/2014/main" id="{E431CE0C-53B5-45B3-8C0D-5CF8ED979BF1}"/>
              </a:ext>
            </a:extLst>
          </p:cNvPr>
          <p:cNvSpPr txBox="1"/>
          <p:nvPr/>
        </p:nvSpPr>
        <p:spPr>
          <a:xfrm>
            <a:off x="3544305" y="1820322"/>
            <a:ext cx="1721316" cy="707886"/>
          </a:xfrm>
          <a:prstGeom prst="rect">
            <a:avLst/>
          </a:prstGeom>
          <a:noFill/>
        </p:spPr>
        <p:txBody>
          <a:bodyPr wrap="square" rtlCol="0">
            <a:spAutoFit/>
          </a:bodyPr>
          <a:lstStyle/>
          <a:p>
            <a:pPr algn="ctr"/>
            <a:r>
              <a:rPr lang="en-US" sz="2000" dirty="0">
                <a:latin typeface="Garamond" panose="02020404030301010803" pitchFamily="18" charset="0"/>
              </a:rPr>
              <a:t>Air Pressure Sensor</a:t>
            </a:r>
          </a:p>
        </p:txBody>
      </p:sp>
      <p:sp>
        <p:nvSpPr>
          <p:cNvPr id="47" name="TextBox 46">
            <a:extLst>
              <a:ext uri="{FF2B5EF4-FFF2-40B4-BE49-F238E27FC236}">
                <a16:creationId xmlns:a16="http://schemas.microsoft.com/office/drawing/2014/main" id="{AB1275D3-9A7A-46CB-9297-A8936B219830}"/>
              </a:ext>
            </a:extLst>
          </p:cNvPr>
          <p:cNvSpPr txBox="1"/>
          <p:nvPr/>
        </p:nvSpPr>
        <p:spPr>
          <a:xfrm>
            <a:off x="246798" y="3638855"/>
            <a:ext cx="1605239" cy="707886"/>
          </a:xfrm>
          <a:prstGeom prst="rect">
            <a:avLst/>
          </a:prstGeom>
          <a:noFill/>
        </p:spPr>
        <p:txBody>
          <a:bodyPr wrap="square" rtlCol="0">
            <a:spAutoFit/>
          </a:bodyPr>
          <a:lstStyle/>
          <a:p>
            <a:pPr algn="ctr"/>
            <a:r>
              <a:rPr lang="en-US" sz="2000" dirty="0">
                <a:latin typeface="Garamond" panose="02020404030301010803" pitchFamily="18" charset="0"/>
              </a:rPr>
              <a:t>Rain Drop Sensor</a:t>
            </a:r>
          </a:p>
        </p:txBody>
      </p:sp>
      <p:sp>
        <p:nvSpPr>
          <p:cNvPr id="48" name="TextBox 47">
            <a:extLst>
              <a:ext uri="{FF2B5EF4-FFF2-40B4-BE49-F238E27FC236}">
                <a16:creationId xmlns:a16="http://schemas.microsoft.com/office/drawing/2014/main" id="{DB6BE550-0349-4957-BE7E-409F76FE591D}"/>
              </a:ext>
            </a:extLst>
          </p:cNvPr>
          <p:cNvSpPr txBox="1"/>
          <p:nvPr/>
        </p:nvSpPr>
        <p:spPr>
          <a:xfrm>
            <a:off x="3439435" y="5562605"/>
            <a:ext cx="2029573" cy="400110"/>
          </a:xfrm>
          <a:prstGeom prst="rect">
            <a:avLst/>
          </a:prstGeom>
          <a:noFill/>
        </p:spPr>
        <p:txBody>
          <a:bodyPr wrap="square" rtlCol="0">
            <a:spAutoFit/>
          </a:bodyPr>
          <a:lstStyle/>
          <a:p>
            <a:pPr algn="ctr"/>
            <a:r>
              <a:rPr lang="en-US" sz="2000" dirty="0">
                <a:latin typeface="Garamond" panose="02020404030301010803" pitchFamily="18" charset="0"/>
              </a:rPr>
              <a:t>Sensor</a:t>
            </a:r>
          </a:p>
        </p:txBody>
      </p:sp>
      <p:sp>
        <p:nvSpPr>
          <p:cNvPr id="49" name="TextBox 48">
            <a:extLst>
              <a:ext uri="{FF2B5EF4-FFF2-40B4-BE49-F238E27FC236}">
                <a16:creationId xmlns:a16="http://schemas.microsoft.com/office/drawing/2014/main" id="{4E76077A-F401-41C7-B694-4B9614F3D093}"/>
              </a:ext>
            </a:extLst>
          </p:cNvPr>
          <p:cNvSpPr txBox="1"/>
          <p:nvPr/>
        </p:nvSpPr>
        <p:spPr>
          <a:xfrm>
            <a:off x="973353" y="5458851"/>
            <a:ext cx="1721316" cy="707886"/>
          </a:xfrm>
          <a:prstGeom prst="rect">
            <a:avLst/>
          </a:prstGeom>
          <a:noFill/>
        </p:spPr>
        <p:txBody>
          <a:bodyPr wrap="square" rtlCol="0">
            <a:spAutoFit/>
          </a:bodyPr>
          <a:lstStyle/>
          <a:p>
            <a:pPr algn="ctr"/>
            <a:r>
              <a:rPr lang="en-US" sz="2000" dirty="0">
                <a:latin typeface="Garamond" panose="02020404030301010803" pitchFamily="18" charset="0"/>
              </a:rPr>
              <a:t>Air Quality Sensor</a:t>
            </a:r>
          </a:p>
        </p:txBody>
      </p:sp>
      <p:sp>
        <p:nvSpPr>
          <p:cNvPr id="50" name="Arrow: Bent 49">
            <a:extLst>
              <a:ext uri="{FF2B5EF4-FFF2-40B4-BE49-F238E27FC236}">
                <a16:creationId xmlns:a16="http://schemas.microsoft.com/office/drawing/2014/main" id="{BBDE75A1-FE76-42E0-A10D-4B6AEDBD22F2}"/>
              </a:ext>
            </a:extLst>
          </p:cNvPr>
          <p:cNvSpPr/>
          <p:nvPr/>
        </p:nvSpPr>
        <p:spPr>
          <a:xfrm rot="10800000" flipH="1">
            <a:off x="1864100" y="2645838"/>
            <a:ext cx="502680" cy="84945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Arrow: Bent 50">
            <a:extLst>
              <a:ext uri="{FF2B5EF4-FFF2-40B4-BE49-F238E27FC236}">
                <a16:creationId xmlns:a16="http://schemas.microsoft.com/office/drawing/2014/main" id="{AE1BB381-663C-4F30-A939-8030CB8E9CDB}"/>
              </a:ext>
            </a:extLst>
          </p:cNvPr>
          <p:cNvSpPr/>
          <p:nvPr/>
        </p:nvSpPr>
        <p:spPr>
          <a:xfrm rot="10800000" flipV="1">
            <a:off x="3742860" y="4602709"/>
            <a:ext cx="364476" cy="81634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Arrow: Bent 51">
            <a:extLst>
              <a:ext uri="{FF2B5EF4-FFF2-40B4-BE49-F238E27FC236}">
                <a16:creationId xmlns:a16="http://schemas.microsoft.com/office/drawing/2014/main" id="{1577E472-7A46-4EFC-AE94-88675227EDEB}"/>
              </a:ext>
            </a:extLst>
          </p:cNvPr>
          <p:cNvSpPr/>
          <p:nvPr/>
        </p:nvSpPr>
        <p:spPr>
          <a:xfrm rot="10800000">
            <a:off x="3740200" y="2647856"/>
            <a:ext cx="464234" cy="901953"/>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Arrow: Bent 52">
            <a:extLst>
              <a:ext uri="{FF2B5EF4-FFF2-40B4-BE49-F238E27FC236}">
                <a16:creationId xmlns:a16="http://schemas.microsoft.com/office/drawing/2014/main" id="{A80FF1A2-B971-4859-A5F1-DC090C47BCAF}"/>
              </a:ext>
            </a:extLst>
          </p:cNvPr>
          <p:cNvSpPr/>
          <p:nvPr/>
        </p:nvSpPr>
        <p:spPr>
          <a:xfrm rot="10800000" flipH="1" flipV="1">
            <a:off x="1902546" y="4556710"/>
            <a:ext cx="464234" cy="81634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Arrow: Right 53">
            <a:extLst>
              <a:ext uri="{FF2B5EF4-FFF2-40B4-BE49-F238E27FC236}">
                <a16:creationId xmlns:a16="http://schemas.microsoft.com/office/drawing/2014/main" id="{DB6C61CF-B982-47D3-ADAD-AD97CFC7F86F}"/>
              </a:ext>
            </a:extLst>
          </p:cNvPr>
          <p:cNvSpPr/>
          <p:nvPr/>
        </p:nvSpPr>
        <p:spPr>
          <a:xfrm>
            <a:off x="2034035" y="3923826"/>
            <a:ext cx="360261" cy="238358"/>
          </a:xfrm>
          <a:prstGeom prst="rightArrow">
            <a:avLst>
              <a:gd name="adj1" fmla="val 4217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Arrow: Bent 54">
            <a:extLst>
              <a:ext uri="{FF2B5EF4-FFF2-40B4-BE49-F238E27FC236}">
                <a16:creationId xmlns:a16="http://schemas.microsoft.com/office/drawing/2014/main" id="{F9CAE4EC-088E-4DE1-BBBE-5F56FF42DA84}"/>
              </a:ext>
            </a:extLst>
          </p:cNvPr>
          <p:cNvSpPr/>
          <p:nvPr/>
        </p:nvSpPr>
        <p:spPr>
          <a:xfrm rot="10800000" flipV="1">
            <a:off x="5407098" y="5564363"/>
            <a:ext cx="1104888" cy="3521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a:extLst>
              <a:ext uri="{FF2B5EF4-FFF2-40B4-BE49-F238E27FC236}">
                <a16:creationId xmlns:a16="http://schemas.microsoft.com/office/drawing/2014/main" id="{9B5DB263-41CA-4E00-B8E6-2F12709EC775}"/>
              </a:ext>
            </a:extLst>
          </p:cNvPr>
          <p:cNvSpPr/>
          <p:nvPr/>
        </p:nvSpPr>
        <p:spPr>
          <a:xfrm>
            <a:off x="8509542" y="1989969"/>
            <a:ext cx="1836400" cy="523220"/>
          </a:xfrm>
          <a:prstGeom prst="rect">
            <a:avLst/>
          </a:prstGeom>
          <a:noFill/>
        </p:spPr>
        <p:txBody>
          <a:bodyPr wrap="none" lIns="91440" tIns="45720" rIns="91440" bIns="45720">
            <a:spAutoFit/>
          </a:bodyPr>
          <a:lstStyle/>
          <a:p>
            <a:pPr algn="ctr"/>
            <a:r>
              <a:rPr lang="en-US" sz="2800" b="0" cap="none" spc="0" dirty="0">
                <a:ln w="0"/>
                <a:solidFill>
                  <a:schemeClr val="tx1"/>
                </a:solidFill>
                <a:effectLst>
                  <a:outerShdw blurRad="38100" dist="19050" dir="2700000" algn="tl" rotWithShape="0">
                    <a:schemeClr val="dk1">
                      <a:alpha val="40000"/>
                    </a:schemeClr>
                  </a:outerShdw>
                </a:effectLst>
                <a:latin typeface="Garamond" panose="02020404030301010803" pitchFamily="18" charset="0"/>
              </a:rPr>
              <a:t>ThingSpeak</a:t>
            </a:r>
          </a:p>
        </p:txBody>
      </p:sp>
    </p:spTree>
    <p:extLst>
      <p:ext uri="{BB962C8B-B14F-4D97-AF65-F5344CB8AC3E}">
        <p14:creationId xmlns:p14="http://schemas.microsoft.com/office/powerpoint/2010/main" val="1768901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F81CB5-7F71-42EF-94BC-8AFA12566516}"/>
              </a:ext>
            </a:extLst>
          </p:cNvPr>
          <p:cNvSpPr txBox="1"/>
          <p:nvPr/>
        </p:nvSpPr>
        <p:spPr>
          <a:xfrm>
            <a:off x="104775" y="304800"/>
            <a:ext cx="5991225" cy="1569660"/>
          </a:xfrm>
          <a:prstGeom prst="rect">
            <a:avLst/>
          </a:prstGeom>
          <a:noFill/>
        </p:spPr>
        <p:txBody>
          <a:bodyPr wrap="square" rtlCol="0">
            <a:spAutoFit/>
          </a:bodyPr>
          <a:lstStyle/>
          <a:p>
            <a:pPr algn="ctr"/>
            <a:r>
              <a:rPr lang="en-US" sz="3200" b="1" u="sng" dirty="0">
                <a:latin typeface="Garamond" panose="02020404030301010803" pitchFamily="18" charset="0"/>
              </a:rPr>
              <a:t>VAWT </a:t>
            </a:r>
          </a:p>
          <a:p>
            <a:pPr algn="ctr"/>
            <a:r>
              <a:rPr lang="en-US" sz="3200" b="1" u="sng" dirty="0">
                <a:latin typeface="Garamond" panose="02020404030301010803" pitchFamily="18" charset="0"/>
              </a:rPr>
              <a:t>(Vertical Axis </a:t>
            </a:r>
          </a:p>
          <a:p>
            <a:pPr algn="ctr"/>
            <a:r>
              <a:rPr lang="en-US" sz="3200" b="1" u="sng" dirty="0">
                <a:latin typeface="Garamond" panose="02020404030301010803" pitchFamily="18" charset="0"/>
              </a:rPr>
              <a:t>Wind Turbine)</a:t>
            </a:r>
          </a:p>
        </p:txBody>
      </p:sp>
      <p:sp>
        <p:nvSpPr>
          <p:cNvPr id="3" name="TextBox 2">
            <a:extLst>
              <a:ext uri="{FF2B5EF4-FFF2-40B4-BE49-F238E27FC236}">
                <a16:creationId xmlns:a16="http://schemas.microsoft.com/office/drawing/2014/main" id="{0E61496D-8F9D-4CB6-B12F-E1BBC9985B64}"/>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15</a:t>
            </a:r>
          </a:p>
        </p:txBody>
      </p:sp>
      <p:sp>
        <p:nvSpPr>
          <p:cNvPr id="4" name="TextBox 3">
            <a:extLst>
              <a:ext uri="{FF2B5EF4-FFF2-40B4-BE49-F238E27FC236}">
                <a16:creationId xmlns:a16="http://schemas.microsoft.com/office/drawing/2014/main" id="{FF0F60C4-F8E0-4379-84FA-7891CC16D848}"/>
              </a:ext>
            </a:extLst>
          </p:cNvPr>
          <p:cNvSpPr txBox="1"/>
          <p:nvPr/>
        </p:nvSpPr>
        <p:spPr>
          <a:xfrm>
            <a:off x="413657" y="1862288"/>
            <a:ext cx="6484099" cy="483209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effectLst/>
                <a:latin typeface="Garamond" panose="02020404030301010803" pitchFamily="18" charset="0"/>
                <a:ea typeface="Calibri" panose="020F0502020204030204" pitchFamily="34" charset="0"/>
                <a:cs typeface="Times New Roman" panose="02020603050405020304" pitchFamily="18" charset="0"/>
              </a:rPr>
              <a:t>We </a:t>
            </a:r>
            <a:r>
              <a:rPr lang="en-US" sz="2800" dirty="0">
                <a:latin typeface="Garamond" panose="02020404030301010803" pitchFamily="18" charset="0"/>
                <a:ea typeface="Calibri" panose="020F0502020204030204" pitchFamily="34" charset="0"/>
                <a:cs typeface="Times New Roman" panose="02020603050405020304" pitchFamily="18" charset="0"/>
              </a:rPr>
              <a:t>planned</a:t>
            </a:r>
            <a:r>
              <a:rPr lang="en-US" sz="2800" dirty="0">
                <a:effectLst/>
                <a:latin typeface="Garamond" panose="02020404030301010803" pitchFamily="18" charset="0"/>
                <a:ea typeface="Calibri" panose="020F0502020204030204" pitchFamily="34" charset="0"/>
                <a:cs typeface="Times New Roman" panose="02020603050405020304" pitchFamily="18" charset="0"/>
              </a:rPr>
              <a:t> to prepare a small-scale wind turbine which can rotate in vertical axis, to monitor the speed of wind. </a:t>
            </a:r>
          </a:p>
          <a:p>
            <a:pPr algn="just"/>
            <a:endParaRPr lang="en-US" sz="2800" dirty="0">
              <a:effectLst/>
              <a:latin typeface="Garamond" panose="02020404030301010803" pitchFamily="18" charset="0"/>
              <a:ea typeface="Calibri" panose="020F0502020204030204" pitchFamily="34" charset="0"/>
              <a:cs typeface="Times New Roman" panose="02020603050405020304" pitchFamily="18" charset="0"/>
            </a:endParaRPr>
          </a:p>
          <a:p>
            <a:pPr marL="457200" indent="-457200" algn="just">
              <a:buFont typeface="Arial" panose="020B0604020202020204" pitchFamily="34" charset="0"/>
              <a:buChar char="•"/>
            </a:pPr>
            <a:r>
              <a:rPr lang="en-US" sz="2800" dirty="0">
                <a:latin typeface="Garamond" panose="02020404030301010803" pitchFamily="18" charset="0"/>
                <a:ea typeface="Calibri" panose="020F0502020204030204" pitchFamily="34" charset="0"/>
                <a:cs typeface="Times New Roman" panose="02020603050405020304" pitchFamily="18" charset="0"/>
              </a:rPr>
              <a:t>We had tried several options to </a:t>
            </a:r>
            <a:r>
              <a:rPr lang="en-US" sz="2800" dirty="0">
                <a:effectLst/>
                <a:latin typeface="Garamond" panose="02020404030301010803" pitchFamily="18" charset="0"/>
                <a:ea typeface="Calibri" panose="020F0502020204030204" pitchFamily="34" charset="0"/>
                <a:cs typeface="Times New Roman" panose="02020603050405020304" pitchFamily="18" charset="0"/>
              </a:rPr>
              <a:t>measure the rotational speed, but all ended up in vain, leading the project to set aside the VAWT. </a:t>
            </a:r>
          </a:p>
          <a:p>
            <a:pPr marL="1428750" lvl="2" indent="-514350" algn="just">
              <a:buFont typeface="+mj-lt"/>
              <a:buAutoNum type="arabicPeriod"/>
            </a:pPr>
            <a:r>
              <a:rPr lang="en-US" sz="2800" dirty="0">
                <a:latin typeface="Garamond" panose="02020404030301010803" pitchFamily="18" charset="0"/>
                <a:ea typeface="Calibri" panose="020F0502020204030204" pitchFamily="34" charset="0"/>
                <a:cs typeface="Times New Roman" panose="02020603050405020304" pitchFamily="18" charset="0"/>
              </a:rPr>
              <a:t>Using IR sensor</a:t>
            </a:r>
          </a:p>
          <a:p>
            <a:pPr marL="1428750" lvl="2" indent="-514350" algn="just">
              <a:buFont typeface="+mj-lt"/>
              <a:buAutoNum type="arabicPeriod"/>
            </a:pPr>
            <a:r>
              <a:rPr lang="en-US" sz="2800" dirty="0">
                <a:effectLst/>
                <a:latin typeface="Garamond" panose="02020404030301010803" pitchFamily="18" charset="0"/>
                <a:ea typeface="Calibri" panose="020F0502020204030204" pitchFamily="34" charset="0"/>
                <a:cs typeface="Times New Roman" panose="02020603050405020304" pitchFamily="18" charset="0"/>
              </a:rPr>
              <a:t>Using Voltage sensor</a:t>
            </a:r>
          </a:p>
          <a:p>
            <a:pPr marL="1428750" lvl="2" indent="-514350" algn="just">
              <a:buFont typeface="+mj-lt"/>
              <a:buAutoNum type="arabicPeriod"/>
            </a:pPr>
            <a:r>
              <a:rPr lang="en-US" sz="2800" dirty="0">
                <a:latin typeface="Garamond" panose="02020404030301010803" pitchFamily="18" charset="0"/>
                <a:ea typeface="Calibri" panose="020F0502020204030204" pitchFamily="34" charset="0"/>
                <a:cs typeface="Times New Roman" panose="02020603050405020304" pitchFamily="18" charset="0"/>
              </a:rPr>
              <a:t>Using Ultra sonic sensor</a:t>
            </a:r>
            <a:endParaRPr lang="en-US" sz="2800" dirty="0">
              <a:latin typeface="Garamond" panose="02020404030301010803" pitchFamily="18" charset="0"/>
            </a:endParaRPr>
          </a:p>
        </p:txBody>
      </p:sp>
      <p:pic>
        <p:nvPicPr>
          <p:cNvPr id="8" name="Graphic 7" descr="Wind Turbines with solid fill">
            <a:extLst>
              <a:ext uri="{FF2B5EF4-FFF2-40B4-BE49-F238E27FC236}">
                <a16:creationId xmlns:a16="http://schemas.microsoft.com/office/drawing/2014/main" id="{CE0D538C-7FCF-40F1-8393-C29BDCD057A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68721" y="632430"/>
            <a:ext cx="993904" cy="914400"/>
          </a:xfrm>
          <a:prstGeom prst="rect">
            <a:avLst/>
          </a:prstGeom>
          <a:scene3d>
            <a:camera prst="orthographicFront">
              <a:rot lat="600000" lon="10800000" rev="0"/>
            </a:camera>
            <a:lightRig rig="threePt" dir="t"/>
          </a:scene3d>
        </p:spPr>
      </p:pic>
      <p:pic>
        <p:nvPicPr>
          <p:cNvPr id="9" name="Graphic 8" descr="Wind Turbines with solid fill">
            <a:extLst>
              <a:ext uri="{FF2B5EF4-FFF2-40B4-BE49-F238E27FC236}">
                <a16:creationId xmlns:a16="http://schemas.microsoft.com/office/drawing/2014/main" id="{6E5E0662-3168-4A92-97E7-C7F890EFE54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7789" y="632430"/>
            <a:ext cx="914400" cy="914400"/>
          </a:xfrm>
          <a:prstGeom prst="rect">
            <a:avLst/>
          </a:prstGeom>
        </p:spPr>
      </p:pic>
      <p:sp>
        <p:nvSpPr>
          <p:cNvPr id="11" name="TextBox 10">
            <a:extLst>
              <a:ext uri="{FF2B5EF4-FFF2-40B4-BE49-F238E27FC236}">
                <a16:creationId xmlns:a16="http://schemas.microsoft.com/office/drawing/2014/main" id="{183E4971-8A2D-4F7E-82DD-8C959608BF95}"/>
              </a:ext>
            </a:extLst>
          </p:cNvPr>
          <p:cNvSpPr txBox="1"/>
          <p:nvPr/>
        </p:nvSpPr>
        <p:spPr>
          <a:xfrm>
            <a:off x="7444815" y="5570230"/>
            <a:ext cx="3372271" cy="830997"/>
          </a:xfrm>
          <a:prstGeom prst="rect">
            <a:avLst/>
          </a:prstGeom>
          <a:noFill/>
        </p:spPr>
        <p:txBody>
          <a:bodyPr wrap="square" rtlCol="0">
            <a:spAutoFit/>
          </a:bodyPr>
          <a:lstStyle/>
          <a:p>
            <a:pPr algn="ctr"/>
            <a:r>
              <a:rPr lang="en-US" sz="2400" dirty="0">
                <a:latin typeface="Garamond" panose="02020404030301010803" pitchFamily="18" charset="0"/>
              </a:rPr>
              <a:t>Rough Sketch of Method using IR Sensor</a:t>
            </a:r>
          </a:p>
        </p:txBody>
      </p:sp>
      <p:pic>
        <p:nvPicPr>
          <p:cNvPr id="12" name="Picture 11" descr="Icon&#10;&#10;Description automatically generated">
            <a:extLst>
              <a:ext uri="{FF2B5EF4-FFF2-40B4-BE49-F238E27FC236}">
                <a16:creationId xmlns:a16="http://schemas.microsoft.com/office/drawing/2014/main" id="{856408FE-344F-4401-B8A4-FF7781EC1A89}"/>
              </a:ext>
            </a:extLst>
          </p:cNvPr>
          <p:cNvPicPr>
            <a:picLocks noChangeAspect="1"/>
          </p:cNvPicPr>
          <p:nvPr/>
        </p:nvPicPr>
        <p:blipFill rotWithShape="1">
          <a:blip r:embed="rId4">
            <a:extLst>
              <a:ext uri="{28A0092B-C50C-407E-A947-70E740481C1C}">
                <a14:useLocalDpi xmlns:a14="http://schemas.microsoft.com/office/drawing/2010/main" val="0"/>
              </a:ext>
            </a:extLst>
          </a:blip>
          <a:srcRect l="19564" t="6013" r="25531" b="4631"/>
          <a:stretch/>
        </p:blipFill>
        <p:spPr>
          <a:xfrm>
            <a:off x="7444815" y="2015411"/>
            <a:ext cx="3372271" cy="3309730"/>
          </a:xfrm>
          <a:prstGeom prst="rect">
            <a:avLst/>
          </a:prstGeom>
        </p:spPr>
      </p:pic>
    </p:spTree>
    <p:extLst>
      <p:ext uri="{BB962C8B-B14F-4D97-AF65-F5344CB8AC3E}">
        <p14:creationId xmlns:p14="http://schemas.microsoft.com/office/powerpoint/2010/main" val="1662145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A0E5DF-470F-4244-BD77-DA79EE5ABA56}"/>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16</a:t>
            </a:r>
          </a:p>
        </p:txBody>
      </p:sp>
      <p:pic>
        <p:nvPicPr>
          <p:cNvPr id="3" name="Picture 2" descr="Diagram&#10;&#10;Description automatically generated">
            <a:extLst>
              <a:ext uri="{FF2B5EF4-FFF2-40B4-BE49-F238E27FC236}">
                <a16:creationId xmlns:a16="http://schemas.microsoft.com/office/drawing/2014/main" id="{A7D381B7-EA8B-414F-A4D8-AD6D922D620E}"/>
              </a:ext>
            </a:extLst>
          </p:cNvPr>
          <p:cNvPicPr>
            <a:picLocks noChangeAspect="1"/>
          </p:cNvPicPr>
          <p:nvPr/>
        </p:nvPicPr>
        <p:blipFill rotWithShape="1">
          <a:blip r:embed="rId2">
            <a:extLst>
              <a:ext uri="{28A0092B-C50C-407E-A947-70E740481C1C}">
                <a14:useLocalDpi xmlns:a14="http://schemas.microsoft.com/office/drawing/2010/main" val="0"/>
              </a:ext>
            </a:extLst>
          </a:blip>
          <a:srcRect l="24782" r="11875"/>
          <a:stretch/>
        </p:blipFill>
        <p:spPr>
          <a:xfrm>
            <a:off x="6334541" y="2326338"/>
            <a:ext cx="4471749" cy="3289272"/>
          </a:xfrm>
          <a:prstGeom prst="rect">
            <a:avLst/>
          </a:prstGeom>
        </p:spPr>
      </p:pic>
      <p:sp>
        <p:nvSpPr>
          <p:cNvPr id="4" name="TextBox 3">
            <a:extLst>
              <a:ext uri="{FF2B5EF4-FFF2-40B4-BE49-F238E27FC236}">
                <a16:creationId xmlns:a16="http://schemas.microsoft.com/office/drawing/2014/main" id="{4D8F4ADD-0B18-46D5-9B8B-2C15DDCACF0F}"/>
              </a:ext>
            </a:extLst>
          </p:cNvPr>
          <p:cNvSpPr txBox="1"/>
          <p:nvPr/>
        </p:nvSpPr>
        <p:spPr>
          <a:xfrm>
            <a:off x="6886516" y="5799409"/>
            <a:ext cx="3372271" cy="830997"/>
          </a:xfrm>
          <a:prstGeom prst="rect">
            <a:avLst/>
          </a:prstGeom>
          <a:noFill/>
        </p:spPr>
        <p:txBody>
          <a:bodyPr wrap="square" rtlCol="0">
            <a:spAutoFit/>
          </a:bodyPr>
          <a:lstStyle/>
          <a:p>
            <a:pPr algn="ctr"/>
            <a:r>
              <a:rPr lang="en-US" sz="2400" dirty="0">
                <a:latin typeface="Garamond" panose="02020404030301010803" pitchFamily="18" charset="0"/>
              </a:rPr>
              <a:t>Rough Sketch of Method using Voltage Sensor</a:t>
            </a:r>
          </a:p>
        </p:txBody>
      </p:sp>
      <p:sp>
        <p:nvSpPr>
          <p:cNvPr id="6" name="TextBox 5">
            <a:extLst>
              <a:ext uri="{FF2B5EF4-FFF2-40B4-BE49-F238E27FC236}">
                <a16:creationId xmlns:a16="http://schemas.microsoft.com/office/drawing/2014/main" id="{B55B84E4-C843-4BD8-BCA7-18A8EC654560}"/>
              </a:ext>
            </a:extLst>
          </p:cNvPr>
          <p:cNvSpPr txBox="1"/>
          <p:nvPr/>
        </p:nvSpPr>
        <p:spPr>
          <a:xfrm>
            <a:off x="467139" y="368328"/>
            <a:ext cx="5390322" cy="5324535"/>
          </a:xfrm>
          <a:prstGeom prst="rect">
            <a:avLst/>
          </a:prstGeom>
          <a:noFill/>
        </p:spPr>
        <p:txBody>
          <a:bodyPr wrap="square">
            <a:spAutoFit/>
          </a:bodyPr>
          <a:lstStyle/>
          <a:p>
            <a:pPr algn="ctr"/>
            <a:endParaRPr lang="en-US" sz="2800" u="sng" dirty="0">
              <a:effectLst/>
              <a:latin typeface="Garamond" panose="02020404030301010803"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Garamond" panose="02020404030301010803" pitchFamily="18" charset="0"/>
                <a:ea typeface="Calibri" panose="020F0502020204030204" pitchFamily="34" charset="0"/>
                <a:cs typeface="Times New Roman" panose="02020603050405020304" pitchFamily="18" charset="0"/>
              </a:rPr>
              <a:t>Unavailability of Anemometer which is of High cost. (So, we are unable to do the </a:t>
            </a:r>
            <a:r>
              <a:rPr lang="en-US" sz="2400" dirty="0">
                <a:effectLst/>
                <a:latin typeface="Garamond" panose="02020404030301010803" pitchFamily="18" charset="0"/>
                <a:ea typeface="Calibri" panose="020F0502020204030204" pitchFamily="34" charset="0"/>
                <a:cs typeface="Times New Roman" panose="02020603050405020304" pitchFamily="18" charset="0"/>
              </a:rPr>
              <a:t>mapping of windspeeds with the values of sensor data).</a:t>
            </a:r>
          </a:p>
          <a:p>
            <a:pPr algn="just"/>
            <a:endParaRPr lang="en-US" sz="2400" dirty="0">
              <a:effectLst/>
              <a:latin typeface="Garamond" panose="02020404030301010803"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Garamond" panose="02020404030301010803" pitchFamily="18" charset="0"/>
                <a:ea typeface="Calibri" panose="020F0502020204030204" pitchFamily="34" charset="0"/>
                <a:cs typeface="Times New Roman" panose="02020603050405020304" pitchFamily="18" charset="0"/>
              </a:rPr>
              <a:t>The materials we used for VAWT are of high mass and the turbine failed to rotate at enough speed. (So, the readings obtained from the voltage sensor seemed to be very low)(0.06 V to 0.2V).</a:t>
            </a:r>
          </a:p>
          <a:p>
            <a:pPr algn="just"/>
            <a:endParaRPr lang="en-US" sz="2400" dirty="0">
              <a:latin typeface="Garamond" panose="02020404030301010803"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US" sz="2400" dirty="0">
                <a:effectLst/>
                <a:latin typeface="Garamond" panose="02020404030301010803" pitchFamily="18" charset="0"/>
                <a:ea typeface="Calibri" panose="020F0502020204030204" pitchFamily="34" charset="0"/>
                <a:cs typeface="Times New Roman" panose="02020603050405020304" pitchFamily="18" charset="0"/>
              </a:rPr>
              <a:t>The system with less-weight materials are not stable.</a:t>
            </a:r>
          </a:p>
        </p:txBody>
      </p:sp>
    </p:spTree>
    <p:extLst>
      <p:ext uri="{BB962C8B-B14F-4D97-AF65-F5344CB8AC3E}">
        <p14:creationId xmlns:p14="http://schemas.microsoft.com/office/powerpoint/2010/main" val="1321978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0BF3ED8-38C9-4EC6-8FF5-9D7005A37E43}"/>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17</a:t>
            </a:r>
          </a:p>
        </p:txBody>
      </p:sp>
      <p:sp>
        <p:nvSpPr>
          <p:cNvPr id="5" name="TextBox 4">
            <a:extLst>
              <a:ext uri="{FF2B5EF4-FFF2-40B4-BE49-F238E27FC236}">
                <a16:creationId xmlns:a16="http://schemas.microsoft.com/office/drawing/2014/main" id="{CD519192-6838-4645-B773-4CFD16F56F0B}"/>
              </a:ext>
            </a:extLst>
          </p:cNvPr>
          <p:cNvSpPr txBox="1"/>
          <p:nvPr/>
        </p:nvSpPr>
        <p:spPr>
          <a:xfrm>
            <a:off x="998882" y="417030"/>
            <a:ext cx="4305300" cy="1077218"/>
          </a:xfrm>
          <a:prstGeom prst="rect">
            <a:avLst/>
          </a:prstGeom>
          <a:noFill/>
        </p:spPr>
        <p:txBody>
          <a:bodyPr wrap="square" rtlCol="0">
            <a:spAutoFit/>
          </a:bodyPr>
          <a:lstStyle/>
          <a:p>
            <a:pPr algn="ctr"/>
            <a:r>
              <a:rPr lang="en-US" sz="3200" b="1" u="sng" dirty="0">
                <a:latin typeface="Garamond" panose="02020404030301010803" pitchFamily="18" charset="0"/>
              </a:rPr>
              <a:t>IoT (ThingSpeak) Output Results</a:t>
            </a:r>
          </a:p>
        </p:txBody>
      </p:sp>
      <p:pic>
        <p:nvPicPr>
          <p:cNvPr id="7" name="Picture 6" descr="Graphical user interface, application, table, Excel&#10;&#10;Description automatically generated">
            <a:extLst>
              <a:ext uri="{FF2B5EF4-FFF2-40B4-BE49-F238E27FC236}">
                <a16:creationId xmlns:a16="http://schemas.microsoft.com/office/drawing/2014/main" id="{C4F63131-F282-4AB1-AF54-9DE1C5E85FBF}"/>
              </a:ext>
            </a:extLst>
          </p:cNvPr>
          <p:cNvPicPr>
            <a:picLocks noChangeAspect="1"/>
          </p:cNvPicPr>
          <p:nvPr/>
        </p:nvPicPr>
        <p:blipFill rotWithShape="1">
          <a:blip r:embed="rId2">
            <a:extLst>
              <a:ext uri="{28A0092B-C50C-407E-A947-70E740481C1C}">
                <a14:useLocalDpi xmlns:a14="http://schemas.microsoft.com/office/drawing/2010/main" val="0"/>
              </a:ext>
            </a:extLst>
          </a:blip>
          <a:srcRect t="26522" r="48886" b="7246"/>
          <a:stretch/>
        </p:blipFill>
        <p:spPr>
          <a:xfrm>
            <a:off x="5304182" y="1898787"/>
            <a:ext cx="6231835" cy="4542183"/>
          </a:xfrm>
          <a:prstGeom prst="rect">
            <a:avLst/>
          </a:prstGeom>
        </p:spPr>
      </p:pic>
      <p:sp>
        <p:nvSpPr>
          <p:cNvPr id="8" name="Rectangle 7">
            <a:extLst>
              <a:ext uri="{FF2B5EF4-FFF2-40B4-BE49-F238E27FC236}">
                <a16:creationId xmlns:a16="http://schemas.microsoft.com/office/drawing/2014/main" id="{BEC89DD6-0F94-4E88-AA87-F5C124B4F7AF}"/>
              </a:ext>
            </a:extLst>
          </p:cNvPr>
          <p:cNvSpPr/>
          <p:nvPr/>
        </p:nvSpPr>
        <p:spPr>
          <a:xfrm>
            <a:off x="129873" y="1494248"/>
            <a:ext cx="4701870" cy="5016758"/>
          </a:xfrm>
          <a:prstGeom prst="rect">
            <a:avLst/>
          </a:prstGeom>
          <a:noFill/>
        </p:spPr>
        <p:txBody>
          <a:bodyPr wrap="square" lIns="91440" tIns="45720" rIns="91440" bIns="45720">
            <a:spAutoFit/>
          </a:bodyPr>
          <a:lstStyle/>
          <a:p>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The Outputs from each sensor which we obtained in the ThingSpeak platform.</a:t>
            </a:r>
          </a:p>
          <a:p>
            <a:pPr marL="914400" lvl="1" indent="-457200">
              <a:buFont typeface="Arial" panose="020B0604020202020204" pitchFamily="34" charset="0"/>
              <a:buChar char="•"/>
            </a:pPr>
            <a:r>
              <a:rPr lang="en-US" sz="3200" dirty="0">
                <a:ln w="0"/>
                <a:effectLst>
                  <a:outerShdw blurRad="38100" dist="25400" dir="5400000" algn="ctr" rotWithShape="0">
                    <a:srgbClr val="6E747A">
                      <a:alpha val="43000"/>
                    </a:srgbClr>
                  </a:outerShdw>
                </a:effectLst>
                <a:latin typeface="Garamond" panose="02020404030301010803" pitchFamily="18" charset="0"/>
              </a:rPr>
              <a:t>Date and Time</a:t>
            </a:r>
          </a:p>
          <a:p>
            <a:pPr marL="914400" lvl="1" indent="-457200">
              <a:buFont typeface="Arial" panose="020B0604020202020204" pitchFamily="34" charset="0"/>
              <a:buChar char="•"/>
            </a:pPr>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Entry ID</a:t>
            </a:r>
          </a:p>
          <a:p>
            <a:pPr marL="914400" lvl="1" indent="-457200">
              <a:buFont typeface="Arial" panose="020B0604020202020204" pitchFamily="34" charset="0"/>
              <a:buChar char="•"/>
            </a:pPr>
            <a:r>
              <a:rPr lang="en-US" sz="3200" dirty="0">
                <a:ln w="0"/>
                <a:effectLst>
                  <a:outerShdw blurRad="38100" dist="25400" dir="5400000" algn="ctr" rotWithShape="0">
                    <a:srgbClr val="6E747A">
                      <a:alpha val="43000"/>
                    </a:srgbClr>
                  </a:outerShdw>
                </a:effectLst>
                <a:latin typeface="Garamond" panose="02020404030301010803" pitchFamily="18" charset="0"/>
              </a:rPr>
              <a:t>Temperature</a:t>
            </a:r>
          </a:p>
          <a:p>
            <a:pPr marL="914400" lvl="1" indent="-457200">
              <a:buFont typeface="Arial" panose="020B0604020202020204" pitchFamily="34" charset="0"/>
              <a:buChar char="•"/>
            </a:pPr>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Humidity</a:t>
            </a:r>
          </a:p>
          <a:p>
            <a:pPr marL="914400" lvl="1" indent="-457200">
              <a:buFont typeface="Arial" panose="020B0604020202020204" pitchFamily="34" charset="0"/>
              <a:buChar char="•"/>
            </a:pPr>
            <a:r>
              <a:rPr lang="en-US" sz="3200" dirty="0">
                <a:ln w="0"/>
                <a:effectLst>
                  <a:outerShdw blurRad="38100" dist="25400" dir="5400000" algn="ctr" rotWithShape="0">
                    <a:srgbClr val="6E747A">
                      <a:alpha val="43000"/>
                    </a:srgbClr>
                  </a:outerShdw>
                </a:effectLst>
                <a:latin typeface="Garamond" panose="02020404030301010803" pitchFamily="18" charset="0"/>
              </a:rPr>
              <a:t>Air Quality</a:t>
            </a:r>
          </a:p>
          <a:p>
            <a:pPr marL="914400" lvl="1" indent="-457200">
              <a:buFont typeface="Arial" panose="020B0604020202020204" pitchFamily="34" charset="0"/>
              <a:buChar char="•"/>
            </a:pPr>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Pressure</a:t>
            </a:r>
            <a:endParaRPr lang="en-US" sz="3200" dirty="0">
              <a:ln w="0"/>
              <a:effectLst>
                <a:outerShdw blurRad="38100" dist="25400" dir="5400000" algn="ctr" rotWithShape="0">
                  <a:srgbClr val="6E747A">
                    <a:alpha val="43000"/>
                  </a:srgbClr>
                </a:outerShdw>
              </a:effectLst>
              <a:latin typeface="Garamond" panose="02020404030301010803" pitchFamily="18" charset="0"/>
            </a:endParaRPr>
          </a:p>
          <a:p>
            <a:pPr marL="914400" lvl="1" indent="-457200">
              <a:buFont typeface="Arial" panose="020B0604020202020204" pitchFamily="34" charset="0"/>
              <a:buChar char="•"/>
            </a:pPr>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R</a:t>
            </a:r>
            <a:r>
              <a:rPr lang="en-US" sz="3200" dirty="0">
                <a:ln w="0"/>
                <a:effectLst>
                  <a:outerShdw blurRad="38100" dist="25400" dir="5400000" algn="ctr" rotWithShape="0">
                    <a:srgbClr val="6E747A">
                      <a:alpha val="43000"/>
                    </a:srgbClr>
                  </a:outerShdw>
                </a:effectLst>
                <a:latin typeface="Garamond" panose="02020404030301010803" pitchFamily="18" charset="0"/>
              </a:rPr>
              <a:t>ain </a:t>
            </a:r>
            <a:endParaRPr lang="en-US" sz="3200" b="0" cap="none" spc="0" dirty="0">
              <a:ln w="0"/>
              <a:effectLst>
                <a:outerShdw blurRad="38100" dist="25400" dir="5400000" algn="ctr" rotWithShape="0">
                  <a:srgbClr val="6E747A">
                    <a:alpha val="43000"/>
                  </a:srgbClr>
                </a:outerShdw>
              </a:effectLst>
              <a:latin typeface="Garamond" panose="02020404030301010803" pitchFamily="18" charset="0"/>
            </a:endParaRPr>
          </a:p>
        </p:txBody>
      </p:sp>
    </p:spTree>
    <p:extLst>
      <p:ext uri="{BB962C8B-B14F-4D97-AF65-F5344CB8AC3E}">
        <p14:creationId xmlns:p14="http://schemas.microsoft.com/office/powerpoint/2010/main" val="36503998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C3E13-9FEB-4530-967F-7677440E5AC9}"/>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18</a:t>
            </a:r>
          </a:p>
        </p:txBody>
      </p:sp>
      <p:sp>
        <p:nvSpPr>
          <p:cNvPr id="5" name="Rectangle 4">
            <a:extLst>
              <a:ext uri="{FF2B5EF4-FFF2-40B4-BE49-F238E27FC236}">
                <a16:creationId xmlns:a16="http://schemas.microsoft.com/office/drawing/2014/main" id="{C3B3A723-978A-4F40-A872-3BB3CD72EEA7}"/>
              </a:ext>
            </a:extLst>
          </p:cNvPr>
          <p:cNvSpPr/>
          <p:nvPr/>
        </p:nvSpPr>
        <p:spPr>
          <a:xfrm>
            <a:off x="8483712" y="3114326"/>
            <a:ext cx="2737566" cy="1569660"/>
          </a:xfrm>
          <a:prstGeom prst="rect">
            <a:avLst/>
          </a:prstGeom>
          <a:noFill/>
        </p:spPr>
        <p:txBody>
          <a:bodyPr wrap="square" lIns="91440" tIns="45720" rIns="91440" bIns="45720">
            <a:spAutoFit/>
          </a:bodyPr>
          <a:lstStyle/>
          <a:p>
            <a:pPr algn="just"/>
            <a:r>
              <a:rPr lang="en-US" sz="3200" b="0" cap="none" spc="0" dirty="0">
                <a:ln w="0"/>
                <a:effectLst>
                  <a:outerShdw blurRad="38100" dist="25400" dir="5400000" algn="ctr" rotWithShape="0">
                    <a:srgbClr val="6E747A">
                      <a:alpha val="43000"/>
                    </a:srgbClr>
                  </a:outerShdw>
                </a:effectLst>
                <a:latin typeface="Garamond" panose="02020404030301010803" pitchFamily="18" charset="0"/>
              </a:rPr>
              <a:t>Sample Testing Carried out and its results.</a:t>
            </a:r>
          </a:p>
        </p:txBody>
      </p:sp>
      <p:pic>
        <p:nvPicPr>
          <p:cNvPr id="6" name="Picture 5" descr="Table&#10;&#10;Description automatically generated">
            <a:extLst>
              <a:ext uri="{FF2B5EF4-FFF2-40B4-BE49-F238E27FC236}">
                <a16:creationId xmlns:a16="http://schemas.microsoft.com/office/drawing/2014/main" id="{9B38EC4F-DBD1-4E6C-982A-045E2EDB4B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269" y="589270"/>
            <a:ext cx="7772400" cy="6041136"/>
          </a:xfrm>
          <a:prstGeom prst="rect">
            <a:avLst/>
          </a:prstGeom>
        </p:spPr>
      </p:pic>
    </p:spTree>
    <p:extLst>
      <p:ext uri="{BB962C8B-B14F-4D97-AF65-F5344CB8AC3E}">
        <p14:creationId xmlns:p14="http://schemas.microsoft.com/office/powerpoint/2010/main" val="2748639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A17E37-EB4F-4055-AE1B-9BD9C6DB5131}"/>
              </a:ext>
            </a:extLst>
          </p:cNvPr>
          <p:cNvSpPr txBox="1"/>
          <p:nvPr/>
        </p:nvSpPr>
        <p:spPr>
          <a:xfrm>
            <a:off x="1028700" y="695325"/>
            <a:ext cx="4305300" cy="584775"/>
          </a:xfrm>
          <a:prstGeom prst="rect">
            <a:avLst/>
          </a:prstGeom>
          <a:noFill/>
        </p:spPr>
        <p:txBody>
          <a:bodyPr wrap="square" rtlCol="0">
            <a:spAutoFit/>
          </a:bodyPr>
          <a:lstStyle/>
          <a:p>
            <a:pPr algn="ctr"/>
            <a:r>
              <a:rPr lang="en-US" sz="3200" b="1" u="sng" dirty="0">
                <a:latin typeface="Garamond" panose="02020404030301010803" pitchFamily="18" charset="0"/>
              </a:rPr>
              <a:t>Budget</a:t>
            </a:r>
          </a:p>
        </p:txBody>
      </p:sp>
      <p:graphicFrame>
        <p:nvGraphicFramePr>
          <p:cNvPr id="3" name="Table 3">
            <a:extLst>
              <a:ext uri="{FF2B5EF4-FFF2-40B4-BE49-F238E27FC236}">
                <a16:creationId xmlns:a16="http://schemas.microsoft.com/office/drawing/2014/main" id="{9D67548B-69BA-4118-90F7-88A5D32FC5E2}"/>
              </a:ext>
            </a:extLst>
          </p:cNvPr>
          <p:cNvGraphicFramePr>
            <a:graphicFrameLocks noGrp="1"/>
          </p:cNvGraphicFramePr>
          <p:nvPr>
            <p:extLst>
              <p:ext uri="{D42A27DB-BD31-4B8C-83A1-F6EECF244321}">
                <p14:modId xmlns:p14="http://schemas.microsoft.com/office/powerpoint/2010/main" val="138763906"/>
              </p:ext>
            </p:extLst>
          </p:nvPr>
        </p:nvGraphicFramePr>
        <p:xfrm>
          <a:off x="418052" y="1280100"/>
          <a:ext cx="10245013" cy="5494760"/>
        </p:xfrm>
        <a:graphic>
          <a:graphicData uri="http://schemas.openxmlformats.org/drawingml/2006/table">
            <a:tbl>
              <a:tblPr firstRow="1" bandRow="1">
                <a:tableStyleId>{5C22544A-7EE6-4342-B048-85BDC9FD1C3A}</a:tableStyleId>
              </a:tblPr>
              <a:tblGrid>
                <a:gridCol w="8227307">
                  <a:extLst>
                    <a:ext uri="{9D8B030D-6E8A-4147-A177-3AD203B41FA5}">
                      <a16:colId xmlns:a16="http://schemas.microsoft.com/office/drawing/2014/main" val="4015125760"/>
                    </a:ext>
                  </a:extLst>
                </a:gridCol>
                <a:gridCol w="2017706">
                  <a:extLst>
                    <a:ext uri="{9D8B030D-6E8A-4147-A177-3AD203B41FA5}">
                      <a16:colId xmlns:a16="http://schemas.microsoft.com/office/drawing/2014/main" val="2285825365"/>
                    </a:ext>
                  </a:extLst>
                </a:gridCol>
              </a:tblGrid>
              <a:tr h="434676">
                <a:tc>
                  <a:txBody>
                    <a:bodyPr/>
                    <a:lstStyle/>
                    <a:p>
                      <a:r>
                        <a:rPr lang="en-US" sz="2400" dirty="0">
                          <a:latin typeface="Garamond" panose="02020404030301010803" pitchFamily="18" charset="0"/>
                        </a:rPr>
                        <a:t>Components</a:t>
                      </a:r>
                    </a:p>
                  </a:txBody>
                  <a:tcPr/>
                </a:tc>
                <a:tc>
                  <a:txBody>
                    <a:bodyPr/>
                    <a:lstStyle/>
                    <a:p>
                      <a:r>
                        <a:rPr lang="en-US" sz="2400">
                          <a:latin typeface="Garamond" panose="02020404030301010803" pitchFamily="18" charset="0"/>
                        </a:rPr>
                        <a:t>Cost</a:t>
                      </a:r>
                      <a:endParaRPr lang="en-US" sz="2400" dirty="0">
                        <a:latin typeface="Garamond" panose="02020404030301010803" pitchFamily="18" charset="0"/>
                      </a:endParaRPr>
                    </a:p>
                  </a:txBody>
                  <a:tcPr/>
                </a:tc>
                <a:extLst>
                  <a:ext uri="{0D108BD9-81ED-4DB2-BD59-A6C34878D82A}">
                    <a16:rowId xmlns:a16="http://schemas.microsoft.com/office/drawing/2014/main" val="1562351980"/>
                  </a:ext>
                </a:extLst>
              </a:tr>
              <a:tr h="434676">
                <a:tc>
                  <a:txBody>
                    <a:bodyPr/>
                    <a:lstStyle/>
                    <a:p>
                      <a:r>
                        <a:rPr lang="en-US" sz="2400" dirty="0">
                          <a:latin typeface="Garamond" panose="02020404030301010803" pitchFamily="18" charset="0"/>
                        </a:rPr>
                        <a:t>Temperature &amp; Humidity Sensor</a:t>
                      </a:r>
                    </a:p>
                  </a:txBody>
                  <a:tcPr/>
                </a:tc>
                <a:tc>
                  <a:txBody>
                    <a:bodyPr/>
                    <a:lstStyle/>
                    <a:p>
                      <a:r>
                        <a:rPr lang="en-US" sz="2400" dirty="0">
                          <a:latin typeface="Garamond" panose="02020404030301010803" pitchFamily="18" charset="0"/>
                        </a:rPr>
                        <a:t>Rs. 350</a:t>
                      </a:r>
                    </a:p>
                  </a:txBody>
                  <a:tcPr/>
                </a:tc>
                <a:extLst>
                  <a:ext uri="{0D108BD9-81ED-4DB2-BD59-A6C34878D82A}">
                    <a16:rowId xmlns:a16="http://schemas.microsoft.com/office/drawing/2014/main" val="3069723800"/>
                  </a:ext>
                </a:extLst>
              </a:tr>
              <a:tr h="434676">
                <a:tc>
                  <a:txBody>
                    <a:bodyPr/>
                    <a:lstStyle/>
                    <a:p>
                      <a:r>
                        <a:rPr lang="en-US" sz="2400" dirty="0">
                          <a:latin typeface="Garamond" panose="02020404030301010803" pitchFamily="18" charset="0"/>
                        </a:rPr>
                        <a:t>Barometric Pressure Sensor</a:t>
                      </a:r>
                    </a:p>
                  </a:txBody>
                  <a:tcPr/>
                </a:tc>
                <a:tc>
                  <a:txBody>
                    <a:bodyPr/>
                    <a:lstStyle/>
                    <a:p>
                      <a:r>
                        <a:rPr lang="en-US" sz="2400" dirty="0">
                          <a:latin typeface="Garamond" panose="02020404030301010803" pitchFamily="18" charset="0"/>
                        </a:rPr>
                        <a:t>Rs. 250</a:t>
                      </a:r>
                    </a:p>
                  </a:txBody>
                  <a:tcPr/>
                </a:tc>
                <a:extLst>
                  <a:ext uri="{0D108BD9-81ED-4DB2-BD59-A6C34878D82A}">
                    <a16:rowId xmlns:a16="http://schemas.microsoft.com/office/drawing/2014/main" val="2203536594"/>
                  </a:ext>
                </a:extLst>
              </a:tr>
              <a:tr h="434676">
                <a:tc>
                  <a:txBody>
                    <a:bodyPr/>
                    <a:lstStyle/>
                    <a:p>
                      <a:r>
                        <a:rPr lang="en-US" sz="2400" dirty="0">
                          <a:latin typeface="Garamond" panose="02020404030301010803" pitchFamily="18" charset="0"/>
                        </a:rPr>
                        <a:t>Rain Sensor</a:t>
                      </a:r>
                    </a:p>
                  </a:txBody>
                  <a:tcPr/>
                </a:tc>
                <a:tc>
                  <a:txBody>
                    <a:bodyPr/>
                    <a:lstStyle/>
                    <a:p>
                      <a:r>
                        <a:rPr lang="en-US" sz="2400" dirty="0">
                          <a:latin typeface="Garamond" panose="02020404030301010803" pitchFamily="18" charset="0"/>
                        </a:rPr>
                        <a:t>Rs. 200</a:t>
                      </a:r>
                    </a:p>
                  </a:txBody>
                  <a:tcPr/>
                </a:tc>
                <a:extLst>
                  <a:ext uri="{0D108BD9-81ED-4DB2-BD59-A6C34878D82A}">
                    <a16:rowId xmlns:a16="http://schemas.microsoft.com/office/drawing/2014/main" val="1502603393"/>
                  </a:ext>
                </a:extLst>
              </a:tr>
              <a:tr h="465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Air quality sensor</a:t>
                      </a:r>
                    </a:p>
                  </a:txBody>
                  <a:tcPr/>
                </a:tc>
                <a:tc>
                  <a:txBody>
                    <a:bodyPr/>
                    <a:lstStyle/>
                    <a:p>
                      <a:r>
                        <a:rPr lang="en-US" sz="2400" dirty="0">
                          <a:latin typeface="Garamond" panose="02020404030301010803" pitchFamily="18" charset="0"/>
                        </a:rPr>
                        <a:t>Rs. 360</a:t>
                      </a:r>
                    </a:p>
                  </a:txBody>
                  <a:tcPr/>
                </a:tc>
                <a:extLst>
                  <a:ext uri="{0D108BD9-81ED-4DB2-BD59-A6C34878D82A}">
                    <a16:rowId xmlns:a16="http://schemas.microsoft.com/office/drawing/2014/main" val="3819745826"/>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Arduino UNO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Rs. 2000</a:t>
                      </a:r>
                    </a:p>
                  </a:txBody>
                  <a:tcPr/>
                </a:tc>
                <a:extLst>
                  <a:ext uri="{0D108BD9-81ED-4DB2-BD59-A6C34878D82A}">
                    <a16:rowId xmlns:a16="http://schemas.microsoft.com/office/drawing/2014/main" val="358153633"/>
                  </a:ext>
                </a:extLst>
              </a:tr>
              <a:tr h="434676">
                <a:tc>
                  <a:txBody>
                    <a:bodyPr/>
                    <a:lstStyle/>
                    <a:p>
                      <a:r>
                        <a:rPr lang="en-US" sz="2400" dirty="0">
                          <a:latin typeface="Garamond" panose="02020404030301010803" pitchFamily="18" charset="0"/>
                        </a:rPr>
                        <a:t>Wi-Fi Module</a:t>
                      </a:r>
                    </a:p>
                  </a:txBody>
                  <a:tcPr/>
                </a:tc>
                <a:tc>
                  <a:txBody>
                    <a:bodyPr/>
                    <a:lstStyle/>
                    <a:p>
                      <a:r>
                        <a:rPr lang="en-US" sz="2400" dirty="0">
                          <a:latin typeface="Garamond" panose="02020404030301010803" pitchFamily="18" charset="0"/>
                        </a:rPr>
                        <a:t>Rs. 360</a:t>
                      </a:r>
                    </a:p>
                  </a:txBody>
                  <a:tcPr/>
                </a:tc>
                <a:extLst>
                  <a:ext uri="{0D108BD9-81ED-4DB2-BD59-A6C34878D82A}">
                    <a16:rowId xmlns:a16="http://schemas.microsoft.com/office/drawing/2014/main" val="3905794406"/>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Breadboard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Rs. 250</a:t>
                      </a:r>
                    </a:p>
                  </a:txBody>
                  <a:tcPr/>
                </a:tc>
                <a:extLst>
                  <a:ext uri="{0D108BD9-81ED-4DB2-BD59-A6C34878D82A}">
                    <a16:rowId xmlns:a16="http://schemas.microsoft.com/office/drawing/2014/main" val="2136792263"/>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Jumper Wires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Rs. 350</a:t>
                      </a:r>
                    </a:p>
                  </a:txBody>
                  <a:tcPr/>
                </a:tc>
                <a:extLst>
                  <a:ext uri="{0D108BD9-81ED-4DB2-BD59-A6C34878D82A}">
                    <a16:rowId xmlns:a16="http://schemas.microsoft.com/office/drawing/2014/main" val="1280627386"/>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Courier Services</a:t>
                      </a:r>
                    </a:p>
                  </a:txBody>
                  <a:tcPr/>
                </a:tc>
                <a:tc>
                  <a:txBody>
                    <a:bodyPr/>
                    <a:lstStyle/>
                    <a:p>
                      <a:r>
                        <a:rPr lang="en-US" sz="2400" dirty="0">
                          <a:latin typeface="Garamond" panose="02020404030301010803" pitchFamily="18" charset="0"/>
                        </a:rPr>
                        <a:t>Rs. 600</a:t>
                      </a:r>
                    </a:p>
                  </a:txBody>
                  <a:tcPr/>
                </a:tc>
                <a:extLst>
                  <a:ext uri="{0D108BD9-81ED-4DB2-BD59-A6C34878D82A}">
                    <a16:rowId xmlns:a16="http://schemas.microsoft.com/office/drawing/2014/main" val="370243015"/>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Garamond" panose="02020404030301010803" pitchFamily="18" charset="0"/>
                        </a:rPr>
                        <a:t>Other Expenses</a:t>
                      </a:r>
                    </a:p>
                  </a:txBody>
                  <a:tcPr/>
                </a:tc>
                <a:tc>
                  <a:txBody>
                    <a:bodyPr/>
                    <a:lstStyle/>
                    <a:p>
                      <a:r>
                        <a:rPr lang="en-US" sz="2400" dirty="0">
                          <a:latin typeface="Garamond" panose="02020404030301010803" pitchFamily="18" charset="0"/>
                        </a:rPr>
                        <a:t>Rs. 680</a:t>
                      </a:r>
                    </a:p>
                  </a:txBody>
                  <a:tcPr/>
                </a:tc>
                <a:extLst>
                  <a:ext uri="{0D108BD9-81ED-4DB2-BD59-A6C34878D82A}">
                    <a16:rowId xmlns:a16="http://schemas.microsoft.com/office/drawing/2014/main" val="294237145"/>
                  </a:ext>
                </a:extLst>
              </a:tr>
              <a:tr h="434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latin typeface="Garamond" panose="02020404030301010803" pitchFamily="18" charset="0"/>
                        </a:rPr>
                        <a:t>Total Expense</a:t>
                      </a:r>
                    </a:p>
                  </a:txBody>
                  <a:tcPr/>
                </a:tc>
                <a:tc>
                  <a:txBody>
                    <a:bodyPr/>
                    <a:lstStyle/>
                    <a:p>
                      <a:r>
                        <a:rPr lang="en-US" sz="2400" b="1" dirty="0">
                          <a:latin typeface="Garamond" panose="02020404030301010803" pitchFamily="18" charset="0"/>
                        </a:rPr>
                        <a:t>Rs. 5400</a:t>
                      </a:r>
                    </a:p>
                  </a:txBody>
                  <a:tcPr/>
                </a:tc>
                <a:extLst>
                  <a:ext uri="{0D108BD9-81ED-4DB2-BD59-A6C34878D82A}">
                    <a16:rowId xmlns:a16="http://schemas.microsoft.com/office/drawing/2014/main" val="1351175276"/>
                  </a:ext>
                </a:extLst>
              </a:tr>
            </a:tbl>
          </a:graphicData>
        </a:graphic>
      </p:graphicFrame>
      <p:sp>
        <p:nvSpPr>
          <p:cNvPr id="6" name="TextBox 5">
            <a:extLst>
              <a:ext uri="{FF2B5EF4-FFF2-40B4-BE49-F238E27FC236}">
                <a16:creationId xmlns:a16="http://schemas.microsoft.com/office/drawing/2014/main" id="{7ED507A0-8C98-4FDA-8497-9383635B4EB0}"/>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19</a:t>
            </a:r>
          </a:p>
        </p:txBody>
      </p:sp>
    </p:spTree>
    <p:extLst>
      <p:ext uri="{BB962C8B-B14F-4D97-AF65-F5344CB8AC3E}">
        <p14:creationId xmlns:p14="http://schemas.microsoft.com/office/powerpoint/2010/main" val="3999451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9000"/>
            <a:lum/>
          </a:blip>
          <a:srcRect/>
          <a:stretch>
            <a:fillRect t="-17000" b="-17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017B19-C4C9-4A61-AE7A-0E4FA44CD8BD}"/>
              </a:ext>
            </a:extLst>
          </p:cNvPr>
          <p:cNvSpPr txBox="1"/>
          <p:nvPr/>
        </p:nvSpPr>
        <p:spPr>
          <a:xfrm>
            <a:off x="1457325" y="619125"/>
            <a:ext cx="3295650" cy="584775"/>
          </a:xfrm>
          <a:prstGeom prst="rect">
            <a:avLst/>
          </a:prstGeom>
          <a:noFill/>
        </p:spPr>
        <p:txBody>
          <a:bodyPr wrap="square" rtlCol="0">
            <a:spAutoFit/>
          </a:bodyPr>
          <a:lstStyle/>
          <a:p>
            <a:pPr algn="ctr"/>
            <a:r>
              <a:rPr lang="en-US" sz="3200" b="1" u="sng" dirty="0">
                <a:latin typeface="Garamond" panose="02020404030301010803" pitchFamily="18" charset="0"/>
              </a:rPr>
              <a:t>Timeline</a:t>
            </a:r>
            <a:endParaRPr lang="en-US" sz="3600" b="1" u="sng" dirty="0">
              <a:latin typeface="Garamond" panose="02020404030301010803" pitchFamily="18" charset="0"/>
            </a:endParaRPr>
          </a:p>
        </p:txBody>
      </p:sp>
      <p:sp>
        <p:nvSpPr>
          <p:cNvPr id="3" name="TextBox 2">
            <a:extLst>
              <a:ext uri="{FF2B5EF4-FFF2-40B4-BE49-F238E27FC236}">
                <a16:creationId xmlns:a16="http://schemas.microsoft.com/office/drawing/2014/main" id="{A4CC3191-15F8-4188-A6DB-C7D82D27E7D0}"/>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20</a:t>
            </a:r>
          </a:p>
        </p:txBody>
      </p:sp>
      <p:pic>
        <p:nvPicPr>
          <p:cNvPr id="10" name="Graphic 9" descr="Cloud With Lightning And Rain with solid fill">
            <a:extLst>
              <a:ext uri="{FF2B5EF4-FFF2-40B4-BE49-F238E27FC236}">
                <a16:creationId xmlns:a16="http://schemas.microsoft.com/office/drawing/2014/main" id="{70DF8AC5-2CB6-4A5B-B4DB-868A00C6283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13428" y="454312"/>
            <a:ext cx="914400" cy="914400"/>
          </a:xfrm>
          <a:prstGeom prst="rect">
            <a:avLst/>
          </a:prstGeom>
        </p:spPr>
      </p:pic>
      <p:pic>
        <p:nvPicPr>
          <p:cNvPr id="12" name="Graphic 11" descr="Sun with solid fill">
            <a:extLst>
              <a:ext uri="{FF2B5EF4-FFF2-40B4-BE49-F238E27FC236}">
                <a16:creationId xmlns:a16="http://schemas.microsoft.com/office/drawing/2014/main" id="{2ABD4D6F-E8DA-4E0F-A643-07357C80F4D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96872" y="448967"/>
            <a:ext cx="914400" cy="914400"/>
          </a:xfrm>
          <a:prstGeom prst="rect">
            <a:avLst/>
          </a:prstGeom>
        </p:spPr>
      </p:pic>
      <p:pic>
        <p:nvPicPr>
          <p:cNvPr id="16" name="Graphic 15" descr="Windy with solid fill">
            <a:extLst>
              <a:ext uri="{FF2B5EF4-FFF2-40B4-BE49-F238E27FC236}">
                <a16:creationId xmlns:a16="http://schemas.microsoft.com/office/drawing/2014/main" id="{2C5D09FB-C3BF-4446-9BD7-D82C8F4B9F4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94728" y="448967"/>
            <a:ext cx="914400" cy="914400"/>
          </a:xfrm>
          <a:prstGeom prst="rect">
            <a:avLst/>
          </a:prstGeom>
        </p:spPr>
      </p:pic>
      <mc:AlternateContent xmlns:mc="http://schemas.openxmlformats.org/markup-compatibility/2006" xmlns:am3d="http://schemas.microsoft.com/office/drawing/2017/model3d">
        <mc:Choice Requires="am3d">
          <p:graphicFrame>
            <p:nvGraphicFramePr>
              <p:cNvPr id="20" name="3D Model 19" descr="Sun">
                <a:extLst>
                  <a:ext uri="{FF2B5EF4-FFF2-40B4-BE49-F238E27FC236}">
                    <a16:creationId xmlns:a16="http://schemas.microsoft.com/office/drawing/2014/main" id="{17496604-08C4-43D2-9CB8-1CFAA89320E1}"/>
                  </a:ext>
                </a:extLst>
              </p:cNvPr>
              <p:cNvGraphicFramePr>
                <a:graphicFrameLocks noChangeAspect="1"/>
              </p:cNvGraphicFramePr>
              <p:nvPr>
                <p:extLst>
                  <p:ext uri="{D42A27DB-BD31-4B8C-83A1-F6EECF244321}">
                    <p14:modId xmlns:p14="http://schemas.microsoft.com/office/powerpoint/2010/main" val="425591739"/>
                  </p:ext>
                </p:extLst>
              </p:nvPr>
            </p:nvGraphicFramePr>
            <p:xfrm>
              <a:off x="4656231" y="3677776"/>
              <a:ext cx="1985884" cy="2042895"/>
            </p:xfrm>
            <a:graphic>
              <a:graphicData uri="http://schemas.microsoft.com/office/drawing/2017/model3d">
                <am3d:model3d r:embed="rId9">
                  <am3d:spPr>
                    <a:xfrm>
                      <a:off x="0" y="0"/>
                      <a:ext cx="1985884" cy="2042895"/>
                    </a:xfrm>
                    <a:prstGeom prst="rect">
                      <a:avLst/>
                    </a:prstGeom>
                    <a:ln w="0">
                      <a:solidFill>
                        <a:schemeClr val="bg1"/>
                      </a:solidFill>
                    </a:ln>
                  </am3d:spPr>
                  <am3d:camera>
                    <am3d:pos x="0" y="0" z="71930940"/>
                    <am3d:up dx="0" dy="36000000" dz="0"/>
                    <am3d:lookAt x="0" y="0" z="0"/>
                    <am3d:perspective fov="2700000"/>
                  </am3d:camera>
                  <am3d:trans>
                    <am3d:meterPerModelUnit n="3660073" d="1000000"/>
                    <am3d:preTrans dx="3" dy="-18000000" dz="0"/>
                    <am3d:scale>
                      <am3d:sx n="1000000" d="1000000"/>
                      <am3d:sy n="1000000" d="1000000"/>
                      <am3d:sz n="1000000" d="1000000"/>
                    </am3d:scale>
                    <am3d:rot ax="273635" ay="1640828" az="125913"/>
                    <am3d:postTrans dx="0" dy="0" dz="0"/>
                  </am3d:trans>
                  <am3d:raster rName="Office3DRenderer" rVer="16.0.8326">
                    <am3d:blip r:embed="rId10"/>
                  </am3d:raster>
                  <am3d:objViewport viewportSz="31831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20" name="3D Model 19" descr="Sun">
                <a:extLst>
                  <a:ext uri="{FF2B5EF4-FFF2-40B4-BE49-F238E27FC236}">
                    <a16:creationId xmlns:a16="http://schemas.microsoft.com/office/drawing/2014/main" id="{17496604-08C4-43D2-9CB8-1CFAA89320E1}"/>
                  </a:ext>
                </a:extLst>
              </p:cNvPr>
              <p:cNvPicPr>
                <a:picLocks noGrp="1" noRot="1" noChangeAspect="1" noMove="1" noResize="1" noEditPoints="1" noAdjustHandles="1" noChangeArrowheads="1" noChangeShapeType="1" noCrop="1"/>
              </p:cNvPicPr>
              <p:nvPr/>
            </p:nvPicPr>
            <p:blipFill>
              <a:blip r:embed="rId11"/>
              <a:stretch>
                <a:fillRect/>
              </a:stretch>
            </p:blipFill>
            <p:spPr>
              <a:xfrm>
                <a:off x="4656231" y="3677776"/>
                <a:ext cx="1985884" cy="2042895"/>
              </a:xfrm>
              <a:prstGeom prst="rect">
                <a:avLst/>
              </a:prstGeom>
              <a:ln w="0">
                <a:solidFill>
                  <a:schemeClr val="bg1"/>
                </a:solidFill>
              </a:ln>
            </p:spPr>
          </p:pic>
        </mc:Fallback>
      </mc:AlternateContent>
      <mc:AlternateContent xmlns:mc="http://schemas.openxmlformats.org/markup-compatibility/2006" xmlns:am3d="http://schemas.microsoft.com/office/drawing/2017/model3d">
        <mc:Choice Requires="am3d">
          <p:graphicFrame>
            <p:nvGraphicFramePr>
              <p:cNvPr id="17" name="3D Model 16" descr="Lightning">
                <a:extLst>
                  <a:ext uri="{FF2B5EF4-FFF2-40B4-BE49-F238E27FC236}">
                    <a16:creationId xmlns:a16="http://schemas.microsoft.com/office/drawing/2014/main" id="{18C49988-54CA-4ECD-B2B0-012AA65D935C}"/>
                  </a:ext>
                </a:extLst>
              </p:cNvPr>
              <p:cNvGraphicFramePr>
                <a:graphicFrameLocks noChangeAspect="1"/>
              </p:cNvGraphicFramePr>
              <p:nvPr>
                <p:extLst>
                  <p:ext uri="{D42A27DB-BD31-4B8C-83A1-F6EECF244321}">
                    <p14:modId xmlns:p14="http://schemas.microsoft.com/office/powerpoint/2010/main" val="3645725946"/>
                  </p:ext>
                </p:extLst>
              </p:nvPr>
            </p:nvGraphicFramePr>
            <p:xfrm>
              <a:off x="5021604" y="4780251"/>
              <a:ext cx="2036563" cy="1980613"/>
            </p:xfrm>
            <a:graphic>
              <a:graphicData uri="http://schemas.microsoft.com/office/drawing/2017/model3d">
                <am3d:model3d r:embed="rId12">
                  <am3d:spPr>
                    <a:xfrm>
                      <a:off x="0" y="0"/>
                      <a:ext cx="2036563" cy="1980613"/>
                    </a:xfrm>
                    <a:prstGeom prst="rect">
                      <a:avLst/>
                    </a:prstGeom>
                  </am3d:spPr>
                  <am3d:camera>
                    <am3d:pos x="0" y="0" z="75732604"/>
                    <am3d:up dx="0" dy="36000000" dz="0"/>
                    <am3d:lookAt x="0" y="0" z="0"/>
                    <am3d:perspective fov="2700000"/>
                  </am3d:camera>
                  <am3d:trans>
                    <am3d:meterPerModelUnit n="6072774" d="1000000"/>
                    <am3d:preTrans dx="-4183202" dy="-17396226" dz="-232383"/>
                    <am3d:scale>
                      <am3d:sx n="1000000" d="1000000"/>
                      <am3d:sy n="1000000" d="1000000"/>
                      <am3d:sz n="1000000" d="1000000"/>
                    </am3d:scale>
                    <am3d:rot ax="569094" ay="1464765" az="237010"/>
                    <am3d:postTrans dx="0" dy="0" dz="0"/>
                  </am3d:trans>
                  <am3d:raster rName="Office3DRenderer" rVer="16.0.8326">
                    <am3d:blip r:embed="rId13"/>
                  </am3d:raster>
                  <am3d:objViewport viewportSz="346887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7" name="3D Model 16" descr="Lightning">
                <a:extLst>
                  <a:ext uri="{FF2B5EF4-FFF2-40B4-BE49-F238E27FC236}">
                    <a16:creationId xmlns:a16="http://schemas.microsoft.com/office/drawing/2014/main" id="{18C49988-54CA-4ECD-B2B0-012AA65D935C}"/>
                  </a:ext>
                </a:extLst>
              </p:cNvPr>
              <p:cNvPicPr>
                <a:picLocks noGrp="1" noRot="1" noChangeAspect="1" noMove="1" noResize="1" noEditPoints="1" noAdjustHandles="1" noChangeArrowheads="1" noChangeShapeType="1" noCrop="1"/>
              </p:cNvPicPr>
              <p:nvPr/>
            </p:nvPicPr>
            <p:blipFill>
              <a:blip r:embed="rId14"/>
              <a:stretch>
                <a:fillRect/>
              </a:stretch>
            </p:blipFill>
            <p:spPr>
              <a:xfrm>
                <a:off x="5021604" y="4780251"/>
                <a:ext cx="2036563" cy="1980613"/>
              </a:xfrm>
              <a:prstGeom prst="rect">
                <a:avLst/>
              </a:prstGeom>
            </p:spPr>
          </p:pic>
        </mc:Fallback>
      </mc:AlternateContent>
      <p:pic>
        <p:nvPicPr>
          <p:cNvPr id="22" name="Graphic 21" descr="Thermometer with solid fill">
            <a:extLst>
              <a:ext uri="{FF2B5EF4-FFF2-40B4-BE49-F238E27FC236}">
                <a16:creationId xmlns:a16="http://schemas.microsoft.com/office/drawing/2014/main" id="{B8B99A14-4471-47A3-A539-8B15370325D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499053" y="448967"/>
            <a:ext cx="914400" cy="914400"/>
          </a:xfrm>
          <a:prstGeom prst="rect">
            <a:avLst/>
          </a:prstGeom>
        </p:spPr>
      </p:pic>
      <p:cxnSp>
        <p:nvCxnSpPr>
          <p:cNvPr id="24" name="Straight Connector 23">
            <a:extLst>
              <a:ext uri="{FF2B5EF4-FFF2-40B4-BE49-F238E27FC236}">
                <a16:creationId xmlns:a16="http://schemas.microsoft.com/office/drawing/2014/main" id="{4C202E32-231A-441C-A2D5-FC961EBB6B64}"/>
              </a:ext>
            </a:extLst>
          </p:cNvPr>
          <p:cNvCxnSpPr>
            <a:cxnSpLocks/>
          </p:cNvCxnSpPr>
          <p:nvPr/>
        </p:nvCxnSpPr>
        <p:spPr>
          <a:xfrm flipH="1">
            <a:off x="3507388" y="4907358"/>
            <a:ext cx="1154451" cy="198746"/>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FCBDB36-9511-4971-BE3F-E063B877610A}"/>
              </a:ext>
            </a:extLst>
          </p:cNvPr>
          <p:cNvCxnSpPr>
            <a:cxnSpLocks/>
          </p:cNvCxnSpPr>
          <p:nvPr/>
        </p:nvCxnSpPr>
        <p:spPr>
          <a:xfrm flipH="1" flipV="1">
            <a:off x="3452851" y="3627892"/>
            <a:ext cx="1339904" cy="624950"/>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AA8B076-D3A6-45E9-BA7F-E7CCF9D9358B}"/>
              </a:ext>
            </a:extLst>
          </p:cNvPr>
          <p:cNvCxnSpPr>
            <a:cxnSpLocks/>
          </p:cNvCxnSpPr>
          <p:nvPr/>
        </p:nvCxnSpPr>
        <p:spPr>
          <a:xfrm flipH="1" flipV="1">
            <a:off x="4690711" y="2688015"/>
            <a:ext cx="517553" cy="1061534"/>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D587000F-78E2-4C46-A2F8-518A52A93356}"/>
              </a:ext>
            </a:extLst>
          </p:cNvPr>
          <p:cNvCxnSpPr>
            <a:cxnSpLocks/>
          </p:cNvCxnSpPr>
          <p:nvPr/>
        </p:nvCxnSpPr>
        <p:spPr>
          <a:xfrm flipH="1">
            <a:off x="6039886" y="2699275"/>
            <a:ext cx="342493" cy="113352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71B787E8-B8B8-4266-95B9-76269522403C}"/>
              </a:ext>
            </a:extLst>
          </p:cNvPr>
          <p:cNvCxnSpPr>
            <a:cxnSpLocks/>
          </p:cNvCxnSpPr>
          <p:nvPr/>
        </p:nvCxnSpPr>
        <p:spPr>
          <a:xfrm flipH="1">
            <a:off x="6348754" y="3643063"/>
            <a:ext cx="1266825" cy="624950"/>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6D62662-16AA-4868-A99C-3CB272A0E957}"/>
              </a:ext>
            </a:extLst>
          </p:cNvPr>
          <p:cNvCxnSpPr>
            <a:cxnSpLocks/>
          </p:cNvCxnSpPr>
          <p:nvPr/>
        </p:nvCxnSpPr>
        <p:spPr>
          <a:xfrm flipH="1" flipV="1">
            <a:off x="6425730" y="4816662"/>
            <a:ext cx="1344032" cy="249359"/>
          </a:xfrm>
          <a:prstGeom prst="line">
            <a:avLst/>
          </a:prstGeom>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3325DB11-62D0-4EEA-9E95-0C0C50EF8CB5}"/>
              </a:ext>
            </a:extLst>
          </p:cNvPr>
          <p:cNvSpPr txBox="1"/>
          <p:nvPr/>
        </p:nvSpPr>
        <p:spPr>
          <a:xfrm>
            <a:off x="1337381" y="4772093"/>
            <a:ext cx="2170053" cy="1200329"/>
          </a:xfrm>
          <a:prstGeom prst="rect">
            <a:avLst/>
          </a:prstGeom>
          <a:noFill/>
        </p:spPr>
        <p:txBody>
          <a:bodyPr wrap="square" rtlCol="0">
            <a:spAutoFit/>
          </a:bodyPr>
          <a:lstStyle/>
          <a:p>
            <a:pPr algn="ctr"/>
            <a:r>
              <a:rPr lang="en-US" sz="2400" b="1" dirty="0">
                <a:latin typeface="Garamond" panose="02020404030301010803" pitchFamily="18" charset="0"/>
              </a:rPr>
              <a:t>Week 1 and 2</a:t>
            </a:r>
          </a:p>
          <a:p>
            <a:pPr algn="ctr"/>
            <a:r>
              <a:rPr lang="en-US" sz="2400" dirty="0">
                <a:latin typeface="Garamond" panose="02020404030301010803" pitchFamily="18" charset="0"/>
              </a:rPr>
              <a:t>Project topics Research</a:t>
            </a:r>
          </a:p>
        </p:txBody>
      </p:sp>
      <p:sp>
        <p:nvSpPr>
          <p:cNvPr id="42" name="TextBox 41">
            <a:extLst>
              <a:ext uri="{FF2B5EF4-FFF2-40B4-BE49-F238E27FC236}">
                <a16:creationId xmlns:a16="http://schemas.microsoft.com/office/drawing/2014/main" id="{D4BD4EB8-C6FF-4440-802C-42EC0630A804}"/>
              </a:ext>
            </a:extLst>
          </p:cNvPr>
          <p:cNvSpPr txBox="1"/>
          <p:nvPr/>
        </p:nvSpPr>
        <p:spPr>
          <a:xfrm>
            <a:off x="1176212" y="3256465"/>
            <a:ext cx="2506558" cy="830997"/>
          </a:xfrm>
          <a:prstGeom prst="rect">
            <a:avLst/>
          </a:prstGeom>
          <a:noFill/>
        </p:spPr>
        <p:txBody>
          <a:bodyPr wrap="square" rtlCol="0">
            <a:spAutoFit/>
          </a:bodyPr>
          <a:lstStyle/>
          <a:p>
            <a:pPr algn="ctr"/>
            <a:r>
              <a:rPr lang="en-US" sz="2400" b="1" dirty="0">
                <a:latin typeface="Garamond" panose="02020404030301010803" pitchFamily="18" charset="0"/>
              </a:rPr>
              <a:t>Week 3</a:t>
            </a:r>
          </a:p>
          <a:p>
            <a:pPr algn="ctr"/>
            <a:r>
              <a:rPr lang="en-US" sz="2400" dirty="0">
                <a:latin typeface="Garamond" panose="02020404030301010803" pitchFamily="18" charset="0"/>
              </a:rPr>
              <a:t>Project Proposal</a:t>
            </a:r>
          </a:p>
        </p:txBody>
      </p:sp>
      <p:sp>
        <p:nvSpPr>
          <p:cNvPr id="45" name="TextBox 44">
            <a:extLst>
              <a:ext uri="{FF2B5EF4-FFF2-40B4-BE49-F238E27FC236}">
                <a16:creationId xmlns:a16="http://schemas.microsoft.com/office/drawing/2014/main" id="{5D5D9EA6-73EF-446B-83E1-643BB817BC60}"/>
              </a:ext>
            </a:extLst>
          </p:cNvPr>
          <p:cNvSpPr txBox="1"/>
          <p:nvPr/>
        </p:nvSpPr>
        <p:spPr>
          <a:xfrm>
            <a:off x="7790915" y="4816662"/>
            <a:ext cx="2227007" cy="830997"/>
          </a:xfrm>
          <a:prstGeom prst="rect">
            <a:avLst/>
          </a:prstGeom>
          <a:noFill/>
        </p:spPr>
        <p:txBody>
          <a:bodyPr wrap="square" rtlCol="0">
            <a:spAutoFit/>
          </a:bodyPr>
          <a:lstStyle/>
          <a:p>
            <a:pPr algn="ctr"/>
            <a:r>
              <a:rPr lang="en-US" sz="2400" b="1" dirty="0">
                <a:latin typeface="Garamond" panose="02020404030301010803" pitchFamily="18" charset="0"/>
              </a:rPr>
              <a:t>Week 13 and 14</a:t>
            </a:r>
          </a:p>
          <a:p>
            <a:pPr algn="ctr"/>
            <a:r>
              <a:rPr lang="en-US" sz="2400" dirty="0">
                <a:latin typeface="Garamond" panose="02020404030301010803" pitchFamily="18" charset="0"/>
              </a:rPr>
              <a:t>Final prototype</a:t>
            </a:r>
          </a:p>
        </p:txBody>
      </p:sp>
      <p:sp>
        <p:nvSpPr>
          <p:cNvPr id="46" name="TextBox 45">
            <a:extLst>
              <a:ext uri="{FF2B5EF4-FFF2-40B4-BE49-F238E27FC236}">
                <a16:creationId xmlns:a16="http://schemas.microsoft.com/office/drawing/2014/main" id="{2769F099-640A-449C-9064-12ED10D919FD}"/>
              </a:ext>
            </a:extLst>
          </p:cNvPr>
          <p:cNvSpPr txBox="1"/>
          <p:nvPr/>
        </p:nvSpPr>
        <p:spPr>
          <a:xfrm>
            <a:off x="7545041" y="3149384"/>
            <a:ext cx="3253074" cy="1200329"/>
          </a:xfrm>
          <a:prstGeom prst="rect">
            <a:avLst/>
          </a:prstGeom>
          <a:noFill/>
        </p:spPr>
        <p:txBody>
          <a:bodyPr wrap="square" rtlCol="0">
            <a:spAutoFit/>
          </a:bodyPr>
          <a:lstStyle/>
          <a:p>
            <a:pPr algn="ctr"/>
            <a:r>
              <a:rPr lang="en-US" sz="2400" b="1" dirty="0">
                <a:latin typeface="Garamond" panose="02020404030301010803" pitchFamily="18" charset="0"/>
              </a:rPr>
              <a:t>Week 10, 11 and 12</a:t>
            </a:r>
          </a:p>
          <a:p>
            <a:pPr algn="ctr"/>
            <a:r>
              <a:rPr lang="en-US" sz="2400" dirty="0">
                <a:latin typeface="Garamond" panose="02020404030301010803" pitchFamily="18" charset="0"/>
              </a:rPr>
              <a:t>Testing and Rechecking Feedbacks</a:t>
            </a:r>
          </a:p>
        </p:txBody>
      </p:sp>
      <p:sp>
        <p:nvSpPr>
          <p:cNvPr id="47" name="TextBox 46">
            <a:extLst>
              <a:ext uri="{FF2B5EF4-FFF2-40B4-BE49-F238E27FC236}">
                <a16:creationId xmlns:a16="http://schemas.microsoft.com/office/drawing/2014/main" id="{9A0211A5-37C1-497B-AB63-A5C1CE3BDBE6}"/>
              </a:ext>
            </a:extLst>
          </p:cNvPr>
          <p:cNvSpPr txBox="1"/>
          <p:nvPr/>
        </p:nvSpPr>
        <p:spPr>
          <a:xfrm>
            <a:off x="5050052" y="1887642"/>
            <a:ext cx="4552009" cy="830997"/>
          </a:xfrm>
          <a:prstGeom prst="rect">
            <a:avLst/>
          </a:prstGeom>
          <a:noFill/>
        </p:spPr>
        <p:txBody>
          <a:bodyPr wrap="square" rtlCol="0">
            <a:spAutoFit/>
          </a:bodyPr>
          <a:lstStyle/>
          <a:p>
            <a:pPr algn="ctr"/>
            <a:r>
              <a:rPr lang="en-US" sz="2400" b="1" dirty="0">
                <a:latin typeface="Garamond" panose="02020404030301010803" pitchFamily="18" charset="0"/>
              </a:rPr>
              <a:t>Week 7, 8 and 9</a:t>
            </a:r>
          </a:p>
          <a:p>
            <a:pPr algn="ctr"/>
            <a:r>
              <a:rPr lang="en-US" sz="2400" dirty="0">
                <a:latin typeface="Garamond" panose="02020404030301010803" pitchFamily="18" charset="0"/>
              </a:rPr>
              <a:t>Vertical Axis Wind Turbine Making</a:t>
            </a:r>
          </a:p>
        </p:txBody>
      </p:sp>
      <p:sp>
        <p:nvSpPr>
          <p:cNvPr id="48" name="TextBox 47">
            <a:extLst>
              <a:ext uri="{FF2B5EF4-FFF2-40B4-BE49-F238E27FC236}">
                <a16:creationId xmlns:a16="http://schemas.microsoft.com/office/drawing/2014/main" id="{661CF776-0ACD-4423-8974-017D908DACEF}"/>
              </a:ext>
            </a:extLst>
          </p:cNvPr>
          <p:cNvSpPr txBox="1"/>
          <p:nvPr/>
        </p:nvSpPr>
        <p:spPr>
          <a:xfrm>
            <a:off x="1668671" y="1857971"/>
            <a:ext cx="3084304" cy="1200329"/>
          </a:xfrm>
          <a:prstGeom prst="rect">
            <a:avLst/>
          </a:prstGeom>
          <a:noFill/>
        </p:spPr>
        <p:txBody>
          <a:bodyPr wrap="square" rtlCol="0">
            <a:spAutoFit/>
          </a:bodyPr>
          <a:lstStyle/>
          <a:p>
            <a:pPr algn="ctr"/>
            <a:r>
              <a:rPr lang="en-US" sz="2400" b="1" dirty="0">
                <a:latin typeface="Garamond" panose="02020404030301010803" pitchFamily="18" charset="0"/>
              </a:rPr>
              <a:t>Weeks 4, 5 and 6</a:t>
            </a:r>
          </a:p>
          <a:p>
            <a:pPr algn="ctr"/>
            <a:r>
              <a:rPr lang="en-US" sz="2400" dirty="0">
                <a:latin typeface="Garamond" panose="02020404030301010803" pitchFamily="18" charset="0"/>
              </a:rPr>
              <a:t>Gathering Sensors and</a:t>
            </a:r>
          </a:p>
          <a:p>
            <a:pPr algn="ctr"/>
            <a:r>
              <a:rPr lang="en-US" sz="2400" dirty="0">
                <a:latin typeface="Garamond" panose="02020404030301010803" pitchFamily="18" charset="0"/>
              </a:rPr>
              <a:t>Implementation</a:t>
            </a:r>
          </a:p>
        </p:txBody>
      </p:sp>
    </p:spTree>
    <p:extLst>
      <p:ext uri="{BB962C8B-B14F-4D97-AF65-F5344CB8AC3E}">
        <p14:creationId xmlns:p14="http://schemas.microsoft.com/office/powerpoint/2010/main" val="1050787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4DB81D-D508-4806-B85F-52C7638E0F5F}"/>
              </a:ext>
            </a:extLst>
          </p:cNvPr>
          <p:cNvSpPr txBox="1"/>
          <p:nvPr/>
        </p:nvSpPr>
        <p:spPr>
          <a:xfrm>
            <a:off x="719819" y="1010997"/>
            <a:ext cx="10123714" cy="523220"/>
          </a:xfrm>
          <a:prstGeom prst="rect">
            <a:avLst/>
          </a:prstGeom>
          <a:noFill/>
        </p:spPr>
        <p:txBody>
          <a:bodyPr wrap="square" rtlCol="0">
            <a:spAutoFit/>
          </a:bodyPr>
          <a:lstStyle/>
          <a:p>
            <a:pPr algn="ctr"/>
            <a:r>
              <a:rPr lang="en-US" sz="2800" b="1" u="sng" dirty="0">
                <a:latin typeface="Garamond" panose="02020404030301010803" pitchFamily="18" charset="0"/>
                <a:cs typeface="Times New Roman" panose="02020603050405020304" pitchFamily="18" charset="0"/>
              </a:rPr>
              <a:t>Table of Contents</a:t>
            </a:r>
            <a:r>
              <a:rPr lang="en-US" sz="2800" b="1" dirty="0">
                <a:latin typeface="Garamond" panose="02020404030301010803" pitchFamily="18" charset="0"/>
                <a:cs typeface="Times New Roman" panose="02020603050405020304" pitchFamily="18" charset="0"/>
              </a:rPr>
              <a:t>                                                                </a:t>
            </a:r>
            <a:r>
              <a:rPr lang="en-US" sz="2800" b="1" u="sng" dirty="0">
                <a:latin typeface="Garamond" panose="02020404030301010803" pitchFamily="18" charset="0"/>
                <a:cs typeface="Times New Roman" panose="02020603050405020304" pitchFamily="18" charset="0"/>
              </a:rPr>
              <a:t>Page No.</a:t>
            </a:r>
          </a:p>
        </p:txBody>
      </p:sp>
      <p:sp>
        <p:nvSpPr>
          <p:cNvPr id="3" name="TextBox 2">
            <a:extLst>
              <a:ext uri="{FF2B5EF4-FFF2-40B4-BE49-F238E27FC236}">
                <a16:creationId xmlns:a16="http://schemas.microsoft.com/office/drawing/2014/main" id="{D90503E5-21ED-4D84-8517-93E74C56257C}"/>
              </a:ext>
            </a:extLst>
          </p:cNvPr>
          <p:cNvSpPr txBox="1"/>
          <p:nvPr/>
        </p:nvSpPr>
        <p:spPr>
          <a:xfrm>
            <a:off x="300719" y="1536704"/>
            <a:ext cx="10542814" cy="5262979"/>
          </a:xfrm>
          <a:prstGeom prst="rect">
            <a:avLst/>
          </a:prstGeom>
          <a:noFill/>
        </p:spPr>
        <p:txBody>
          <a:bodyPr wrap="square" rtlCol="0">
            <a:spAutoFit/>
          </a:bodyPr>
          <a:lstStyle/>
          <a:p>
            <a:r>
              <a:rPr lang="en-US" sz="2400" dirty="0">
                <a:latin typeface="Garamond" panose="02020404030301010803" pitchFamily="18" charset="0"/>
                <a:cs typeface="Times New Roman" panose="02020603050405020304" pitchFamily="18" charset="0"/>
              </a:rPr>
              <a:t>Project Description ..................................................................................................        3</a:t>
            </a:r>
          </a:p>
          <a:p>
            <a:r>
              <a:rPr lang="en-US" sz="2400" dirty="0">
                <a:latin typeface="Garamond" panose="02020404030301010803" pitchFamily="18" charset="0"/>
                <a:cs typeface="Times New Roman" panose="02020603050405020304" pitchFamily="18" charset="0"/>
              </a:rPr>
              <a:t>Sensors and Components &amp; their Specifications ................................................        5</a:t>
            </a:r>
          </a:p>
          <a:p>
            <a:r>
              <a:rPr lang="en-US" sz="2400" dirty="0">
                <a:latin typeface="Garamond" panose="02020404030301010803" pitchFamily="18" charset="0"/>
                <a:cs typeface="Times New Roman" panose="02020603050405020304" pitchFamily="18" charset="0"/>
              </a:rPr>
              <a:t>Software used ............................................................................................................        7</a:t>
            </a:r>
          </a:p>
          <a:p>
            <a:r>
              <a:rPr lang="en-US" sz="2400" dirty="0">
                <a:latin typeface="Garamond" panose="02020404030301010803" pitchFamily="18" charset="0"/>
                <a:cs typeface="Times New Roman" panose="02020603050405020304" pitchFamily="18" charset="0"/>
              </a:rPr>
              <a:t>Block Diagram of Project .......................................................................................        8</a:t>
            </a:r>
          </a:p>
          <a:p>
            <a:r>
              <a:rPr lang="en-US" sz="2400" dirty="0">
                <a:latin typeface="Garamond" panose="02020404030301010803" pitchFamily="18" charset="0"/>
                <a:cs typeface="Times New Roman" panose="02020603050405020304" pitchFamily="18" charset="0"/>
              </a:rPr>
              <a:t>Circuit Design of the Project ..................................................................................        9</a:t>
            </a:r>
          </a:p>
          <a:p>
            <a:r>
              <a:rPr lang="en-US" sz="2400" dirty="0">
                <a:latin typeface="Garamond" panose="02020404030301010803" pitchFamily="18" charset="0"/>
                <a:cs typeface="Times New Roman" panose="02020603050405020304" pitchFamily="18" charset="0"/>
              </a:rPr>
              <a:t>Arduino Code  ...........................................................................................................       10</a:t>
            </a:r>
          </a:p>
          <a:p>
            <a:r>
              <a:rPr lang="en-US" sz="2400" dirty="0">
                <a:latin typeface="Garamond" panose="02020404030301010803" pitchFamily="18" charset="0"/>
                <a:cs typeface="Times New Roman" panose="02020603050405020304" pitchFamily="18" charset="0"/>
              </a:rPr>
              <a:t>Presentation Video ...................................................................................................       14</a:t>
            </a:r>
          </a:p>
          <a:p>
            <a:r>
              <a:rPr lang="en-US" sz="2400" dirty="0">
                <a:latin typeface="Garamond" panose="02020404030301010803" pitchFamily="18" charset="0"/>
                <a:cs typeface="Times New Roman" panose="02020603050405020304" pitchFamily="18" charset="0"/>
              </a:rPr>
              <a:t>VAWT .........................................................................................................................       15</a:t>
            </a:r>
          </a:p>
          <a:p>
            <a:r>
              <a:rPr lang="en-US" sz="2400" dirty="0">
                <a:latin typeface="Garamond" panose="02020404030301010803" pitchFamily="18" charset="0"/>
              </a:rPr>
              <a:t>IoT (ThingSpeak) Output Results ...................................</a:t>
            </a:r>
            <a:r>
              <a:rPr lang="en-US" sz="2400" dirty="0">
                <a:latin typeface="Garamond" panose="02020404030301010803" pitchFamily="18" charset="0"/>
                <a:cs typeface="Times New Roman" panose="02020603050405020304" pitchFamily="18" charset="0"/>
              </a:rPr>
              <a:t>...................</a:t>
            </a:r>
            <a:r>
              <a:rPr lang="en-US" sz="2400" dirty="0">
                <a:latin typeface="Garamond" panose="02020404030301010803" pitchFamily="18" charset="0"/>
              </a:rPr>
              <a:t>....................       17</a:t>
            </a:r>
          </a:p>
          <a:p>
            <a:r>
              <a:rPr lang="en-US" sz="2400" dirty="0">
                <a:latin typeface="Garamond" panose="02020404030301010803" pitchFamily="18" charset="0"/>
              </a:rPr>
              <a:t>Sample Testing and results ...............................................</a:t>
            </a:r>
            <a:r>
              <a:rPr lang="en-US" sz="2400" dirty="0">
                <a:latin typeface="Garamond" panose="02020404030301010803" pitchFamily="18" charset="0"/>
                <a:cs typeface="Times New Roman" panose="02020603050405020304" pitchFamily="18" charset="0"/>
              </a:rPr>
              <a:t>...................</a:t>
            </a:r>
            <a:r>
              <a:rPr lang="en-US" sz="2400" dirty="0">
                <a:latin typeface="Garamond" panose="02020404030301010803" pitchFamily="18" charset="0"/>
              </a:rPr>
              <a:t>.....................      18</a:t>
            </a:r>
          </a:p>
          <a:p>
            <a:r>
              <a:rPr lang="en-US" sz="2400" dirty="0">
                <a:latin typeface="Garamond" panose="02020404030301010803" pitchFamily="18" charset="0"/>
                <a:cs typeface="Times New Roman" panose="02020603050405020304" pitchFamily="18" charset="0"/>
              </a:rPr>
              <a:t>Expected Budget .......................................................................................................       19</a:t>
            </a:r>
          </a:p>
          <a:p>
            <a:r>
              <a:rPr lang="en-US" sz="2400" dirty="0">
                <a:latin typeface="Garamond" panose="02020404030301010803" pitchFamily="18" charset="0"/>
                <a:cs typeface="Times New Roman" panose="02020603050405020304" pitchFamily="18" charset="0"/>
              </a:rPr>
              <a:t>Timeline ......................................................................................................................       20</a:t>
            </a:r>
          </a:p>
          <a:p>
            <a:r>
              <a:rPr lang="en-US" sz="2400" dirty="0">
                <a:latin typeface="Garamond" panose="02020404030301010803" pitchFamily="18" charset="0"/>
                <a:cs typeface="Times New Roman" panose="02020603050405020304" pitchFamily="18" charset="0"/>
              </a:rPr>
              <a:t>Group Members ........................................................................................................       21</a:t>
            </a:r>
          </a:p>
          <a:p>
            <a:r>
              <a:rPr lang="en-US" sz="2400" dirty="0">
                <a:latin typeface="Garamond" panose="02020404030301010803" pitchFamily="18" charset="0"/>
                <a:cs typeface="Times New Roman" panose="02020603050405020304" pitchFamily="18" charset="0"/>
              </a:rPr>
              <a:t>Thank you ...................................................................................................................       22</a:t>
            </a:r>
          </a:p>
        </p:txBody>
      </p:sp>
      <p:sp>
        <p:nvSpPr>
          <p:cNvPr id="4" name="TextBox 3">
            <a:extLst>
              <a:ext uri="{FF2B5EF4-FFF2-40B4-BE49-F238E27FC236}">
                <a16:creationId xmlns:a16="http://schemas.microsoft.com/office/drawing/2014/main" id="{2F786B89-FFA7-414C-B826-8C260BAF507B}"/>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2</a:t>
            </a:r>
          </a:p>
        </p:txBody>
      </p:sp>
    </p:spTree>
    <p:extLst>
      <p:ext uri="{BB962C8B-B14F-4D97-AF65-F5344CB8AC3E}">
        <p14:creationId xmlns:p14="http://schemas.microsoft.com/office/powerpoint/2010/main" val="22183123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A2901E-C608-49A1-BE2F-A33295B816CF}"/>
              </a:ext>
            </a:extLst>
          </p:cNvPr>
          <p:cNvSpPr txBox="1"/>
          <p:nvPr/>
        </p:nvSpPr>
        <p:spPr>
          <a:xfrm>
            <a:off x="1488020" y="2141764"/>
            <a:ext cx="9713380" cy="2554545"/>
          </a:xfrm>
          <a:prstGeom prst="rect">
            <a:avLst/>
          </a:prstGeom>
          <a:noFill/>
        </p:spPr>
        <p:txBody>
          <a:bodyPr wrap="square" rtlCol="0">
            <a:spAutoFit/>
          </a:bodyPr>
          <a:lstStyle/>
          <a:p>
            <a:pPr algn="ctr"/>
            <a:r>
              <a:rPr lang="en-US" sz="3200" b="1" u="sng" dirty="0">
                <a:latin typeface="Garamond" panose="02020404030301010803" pitchFamily="18" charset="0"/>
              </a:rPr>
              <a:t>Group Members</a:t>
            </a:r>
          </a:p>
          <a:p>
            <a:pPr algn="ctr"/>
            <a:r>
              <a:rPr lang="en-US" sz="3200" dirty="0">
                <a:effectLst/>
                <a:latin typeface="Garamond" panose="02020404030301010803" pitchFamily="18" charset="0"/>
              </a:rPr>
              <a:t>Barathraj M.                               (190091K)</a:t>
            </a:r>
          </a:p>
          <a:p>
            <a:pPr algn="ctr" fontAlgn="b"/>
            <a:r>
              <a:rPr lang="en-US" sz="3200" dirty="0">
                <a:effectLst/>
                <a:latin typeface="Garamond" panose="02020404030301010803" pitchFamily="18" charset="0"/>
              </a:rPr>
              <a:t>Nanthaluxsan E.                         (190411U)</a:t>
            </a:r>
          </a:p>
          <a:p>
            <a:pPr algn="ctr" fontAlgn="b"/>
            <a:r>
              <a:rPr lang="en-US" sz="3200" dirty="0">
                <a:effectLst/>
                <a:latin typeface="Garamond" panose="02020404030301010803" pitchFamily="18" charset="0"/>
              </a:rPr>
              <a:t>Pragalathanan A.                         (190468A)</a:t>
            </a:r>
          </a:p>
          <a:p>
            <a:pPr algn="ctr" fontAlgn="b"/>
            <a:r>
              <a:rPr lang="en-US" sz="3200" dirty="0">
                <a:effectLst/>
                <a:latin typeface="Garamond" panose="02020404030301010803" pitchFamily="18" charset="0"/>
              </a:rPr>
              <a:t>Yathunanthanasarma B.               (190722A)</a:t>
            </a:r>
          </a:p>
        </p:txBody>
      </p:sp>
      <p:sp>
        <p:nvSpPr>
          <p:cNvPr id="3" name="TextBox 2">
            <a:extLst>
              <a:ext uri="{FF2B5EF4-FFF2-40B4-BE49-F238E27FC236}">
                <a16:creationId xmlns:a16="http://schemas.microsoft.com/office/drawing/2014/main" id="{26ADA500-B99F-441D-A3A5-8EF1AB1537EE}"/>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21</a:t>
            </a:r>
          </a:p>
        </p:txBody>
      </p:sp>
    </p:spTree>
    <p:extLst>
      <p:ext uri="{BB962C8B-B14F-4D97-AF65-F5344CB8AC3E}">
        <p14:creationId xmlns:p14="http://schemas.microsoft.com/office/powerpoint/2010/main" val="3385567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20DC0E-B1AD-4518-843A-E3576DB256AE}"/>
              </a:ext>
            </a:extLst>
          </p:cNvPr>
          <p:cNvSpPr txBox="1"/>
          <p:nvPr/>
        </p:nvSpPr>
        <p:spPr>
          <a:xfrm>
            <a:off x="3390122" y="2786547"/>
            <a:ext cx="5411756" cy="1107996"/>
          </a:xfrm>
          <a:prstGeom prst="rect">
            <a:avLst/>
          </a:prstGeom>
          <a:noFill/>
        </p:spPr>
        <p:txBody>
          <a:bodyPr wrap="square" rtlCol="0">
            <a:spAutoFit/>
          </a:bodyPr>
          <a:lstStyle/>
          <a:p>
            <a:pPr algn="ctr"/>
            <a:r>
              <a:rPr lang="en-US" sz="6600" b="1" dirty="0">
                <a:latin typeface="Garamond" panose="02020404030301010803" pitchFamily="18" charset="0"/>
              </a:rPr>
              <a:t>THANK YOU</a:t>
            </a:r>
          </a:p>
        </p:txBody>
      </p:sp>
      <p:sp>
        <p:nvSpPr>
          <p:cNvPr id="5" name="TextBox 4">
            <a:extLst>
              <a:ext uri="{FF2B5EF4-FFF2-40B4-BE49-F238E27FC236}">
                <a16:creationId xmlns:a16="http://schemas.microsoft.com/office/drawing/2014/main" id="{A507E3F3-6FAF-445C-9742-72456C9491F2}"/>
              </a:ext>
            </a:extLst>
          </p:cNvPr>
          <p:cNvSpPr txBox="1"/>
          <p:nvPr/>
        </p:nvSpPr>
        <p:spPr>
          <a:xfrm>
            <a:off x="4019550" y="6461129"/>
            <a:ext cx="6848475" cy="307777"/>
          </a:xfrm>
          <a:prstGeom prst="rect">
            <a:avLst/>
          </a:prstGeom>
          <a:noFill/>
        </p:spPr>
        <p:txBody>
          <a:bodyPr wrap="square" rtlCol="0">
            <a:spAutoFit/>
          </a:bodyPr>
          <a:lstStyle/>
          <a:p>
            <a:pPr algn="ctr"/>
            <a:r>
              <a:rPr lang="en-US" sz="1400" dirty="0"/>
              <a:t>Background Image Reference : http://www.freeppt.net/1024x768/april-weather-1026.html</a:t>
            </a:r>
          </a:p>
        </p:txBody>
      </p:sp>
      <p:sp>
        <p:nvSpPr>
          <p:cNvPr id="6" name="TextBox 5">
            <a:extLst>
              <a:ext uri="{FF2B5EF4-FFF2-40B4-BE49-F238E27FC236}">
                <a16:creationId xmlns:a16="http://schemas.microsoft.com/office/drawing/2014/main" id="{61084AF3-EF78-4D62-A46B-BCD15298053E}"/>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22</a:t>
            </a:r>
          </a:p>
        </p:txBody>
      </p:sp>
    </p:spTree>
    <p:extLst>
      <p:ext uri="{BB962C8B-B14F-4D97-AF65-F5344CB8AC3E}">
        <p14:creationId xmlns:p14="http://schemas.microsoft.com/office/powerpoint/2010/main" val="855487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A485D2-C333-4857-B043-5F1405F5F199}"/>
              </a:ext>
            </a:extLst>
          </p:cNvPr>
          <p:cNvSpPr txBox="1"/>
          <p:nvPr/>
        </p:nvSpPr>
        <p:spPr>
          <a:xfrm>
            <a:off x="981074" y="495300"/>
            <a:ext cx="3838575" cy="584775"/>
          </a:xfrm>
          <a:prstGeom prst="rect">
            <a:avLst/>
          </a:prstGeom>
          <a:noFill/>
        </p:spPr>
        <p:txBody>
          <a:bodyPr wrap="square" rtlCol="0">
            <a:spAutoFit/>
          </a:bodyPr>
          <a:lstStyle/>
          <a:p>
            <a:r>
              <a:rPr lang="en-US" sz="3200" b="1" u="sng" dirty="0">
                <a:latin typeface="Garamond" panose="02020404030301010803" pitchFamily="18" charset="0"/>
              </a:rPr>
              <a:t>Project Description</a:t>
            </a:r>
          </a:p>
        </p:txBody>
      </p:sp>
      <p:sp>
        <p:nvSpPr>
          <p:cNvPr id="3" name="TextBox 2">
            <a:extLst>
              <a:ext uri="{FF2B5EF4-FFF2-40B4-BE49-F238E27FC236}">
                <a16:creationId xmlns:a16="http://schemas.microsoft.com/office/drawing/2014/main" id="{3FB91C43-4AB5-43AD-9888-9B494B18B2AC}"/>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3</a:t>
            </a:r>
          </a:p>
        </p:txBody>
      </p:sp>
      <p:sp>
        <p:nvSpPr>
          <p:cNvPr id="4" name="TextBox 3">
            <a:extLst>
              <a:ext uri="{FF2B5EF4-FFF2-40B4-BE49-F238E27FC236}">
                <a16:creationId xmlns:a16="http://schemas.microsoft.com/office/drawing/2014/main" id="{97C6E0A1-11BE-45F9-91C8-997D07E5E815}"/>
              </a:ext>
            </a:extLst>
          </p:cNvPr>
          <p:cNvSpPr txBox="1"/>
          <p:nvPr/>
        </p:nvSpPr>
        <p:spPr>
          <a:xfrm>
            <a:off x="523875" y="1462278"/>
            <a:ext cx="5600700" cy="1938992"/>
          </a:xfrm>
          <a:prstGeom prst="rect">
            <a:avLst/>
          </a:prstGeom>
          <a:noFill/>
        </p:spPr>
        <p:txBody>
          <a:bodyPr wrap="square" rtlCol="0">
            <a:spAutoFit/>
          </a:bodyPr>
          <a:lstStyle/>
          <a:p>
            <a:pPr algn="just"/>
            <a:r>
              <a:rPr lang="en-US" sz="2400" dirty="0">
                <a:latin typeface="Garamond" panose="02020404030301010803" pitchFamily="18" charset="0"/>
              </a:rPr>
              <a:t>We introduce a small device using Arduino module to monitor the environmental parameters such as temperature, humidity and air pressure and update the collected data (weather statistics) to the cloud storage.</a:t>
            </a:r>
          </a:p>
        </p:txBody>
      </p:sp>
      <p:pic>
        <p:nvPicPr>
          <p:cNvPr id="6" name="Picture 5">
            <a:extLst>
              <a:ext uri="{FF2B5EF4-FFF2-40B4-BE49-F238E27FC236}">
                <a16:creationId xmlns:a16="http://schemas.microsoft.com/office/drawing/2014/main" id="{A827A8C2-440E-4842-97E8-148B6AE165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1025" y="2130425"/>
            <a:ext cx="3632200" cy="3632200"/>
          </a:xfrm>
          <a:prstGeom prst="rect">
            <a:avLst/>
          </a:prstGeom>
        </p:spPr>
      </p:pic>
      <p:sp>
        <p:nvSpPr>
          <p:cNvPr id="7" name="TextBox 6">
            <a:extLst>
              <a:ext uri="{FF2B5EF4-FFF2-40B4-BE49-F238E27FC236}">
                <a16:creationId xmlns:a16="http://schemas.microsoft.com/office/drawing/2014/main" id="{D0BAF61D-6CAE-41F5-AF25-BD27B9986A6E}"/>
              </a:ext>
            </a:extLst>
          </p:cNvPr>
          <p:cNvSpPr txBox="1"/>
          <p:nvPr/>
        </p:nvSpPr>
        <p:spPr>
          <a:xfrm>
            <a:off x="6486526" y="5848350"/>
            <a:ext cx="5465988" cy="307777"/>
          </a:xfrm>
          <a:prstGeom prst="rect">
            <a:avLst/>
          </a:prstGeom>
          <a:noFill/>
        </p:spPr>
        <p:txBody>
          <a:bodyPr wrap="square" rtlCol="0">
            <a:spAutoFit/>
          </a:bodyPr>
          <a:lstStyle/>
          <a:p>
            <a:pPr algn="ctr"/>
            <a:r>
              <a:rPr lang="en-US" sz="1400" dirty="0">
                <a:latin typeface="Garamond" panose="02020404030301010803" pitchFamily="18" charset="0"/>
              </a:rPr>
              <a:t>Image Reference : https://www.pinterest.com/pin/1151795673420402350/</a:t>
            </a:r>
          </a:p>
        </p:txBody>
      </p:sp>
      <p:sp>
        <p:nvSpPr>
          <p:cNvPr id="9" name="TextBox 8">
            <a:extLst>
              <a:ext uri="{FF2B5EF4-FFF2-40B4-BE49-F238E27FC236}">
                <a16:creationId xmlns:a16="http://schemas.microsoft.com/office/drawing/2014/main" id="{F210E422-2D6E-4827-9E64-88D659A3A2A0}"/>
              </a:ext>
            </a:extLst>
          </p:cNvPr>
          <p:cNvSpPr txBox="1"/>
          <p:nvPr/>
        </p:nvSpPr>
        <p:spPr>
          <a:xfrm>
            <a:off x="523875" y="3783473"/>
            <a:ext cx="5572125" cy="2677656"/>
          </a:xfrm>
          <a:prstGeom prst="rect">
            <a:avLst/>
          </a:prstGeom>
          <a:noFill/>
        </p:spPr>
        <p:txBody>
          <a:bodyPr wrap="square" rtlCol="0">
            <a:spAutoFit/>
          </a:bodyPr>
          <a:lstStyle/>
          <a:p>
            <a:r>
              <a:rPr lang="en-US" sz="2400" dirty="0">
                <a:latin typeface="Garamond" panose="02020404030301010803" pitchFamily="18" charset="0"/>
              </a:rPr>
              <a:t>It can be used</a:t>
            </a:r>
          </a:p>
          <a:p>
            <a:pPr marL="800100" lvl="1" indent="-342900">
              <a:buFont typeface="Arial" panose="020B0604020202020204" pitchFamily="34" charset="0"/>
              <a:buChar char="•"/>
            </a:pPr>
            <a:r>
              <a:rPr lang="en-US" sz="2400" dirty="0">
                <a:latin typeface="Garamond" panose="02020404030301010803" pitchFamily="18" charset="0"/>
              </a:rPr>
              <a:t>by farmers for agricultural purposes</a:t>
            </a:r>
          </a:p>
          <a:p>
            <a:pPr marL="800100" lvl="1" indent="-342900">
              <a:buFont typeface="Arial" panose="020B0604020202020204" pitchFamily="34" charset="0"/>
              <a:buChar char="•"/>
            </a:pPr>
            <a:r>
              <a:rPr lang="en-US" sz="2400" dirty="0">
                <a:latin typeface="Garamond" panose="02020404030301010803" pitchFamily="18" charset="0"/>
              </a:rPr>
              <a:t>by fishermen for marine fields</a:t>
            </a:r>
          </a:p>
          <a:p>
            <a:pPr marL="800100" lvl="1" indent="-342900">
              <a:buFont typeface="Arial" panose="020B0604020202020204" pitchFamily="34" charset="0"/>
              <a:buChar char="•"/>
            </a:pPr>
            <a:r>
              <a:rPr lang="en-US" sz="2400" dirty="0">
                <a:latin typeface="Garamond" panose="02020404030301010803" pitchFamily="18" charset="0"/>
              </a:rPr>
              <a:t>for some utility companies to estimate the demands</a:t>
            </a:r>
          </a:p>
          <a:p>
            <a:pPr marL="800100" lvl="1" indent="-342900">
              <a:buFont typeface="Arial" panose="020B0604020202020204" pitchFamily="34" charset="0"/>
              <a:buChar char="•"/>
            </a:pPr>
            <a:r>
              <a:rPr lang="en-US" sz="2400" dirty="0">
                <a:latin typeface="Garamond" panose="02020404030301010803" pitchFamily="18" charset="0"/>
              </a:rPr>
              <a:t>by students for simple practical sessions in school laboratories</a:t>
            </a:r>
          </a:p>
        </p:txBody>
      </p:sp>
    </p:spTree>
    <p:extLst>
      <p:ext uri="{BB962C8B-B14F-4D97-AF65-F5344CB8AC3E}">
        <p14:creationId xmlns:p14="http://schemas.microsoft.com/office/powerpoint/2010/main" val="2227156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132837-7DB0-4B22-853C-29CA7AF8FC66}"/>
              </a:ext>
            </a:extLst>
          </p:cNvPr>
          <p:cNvSpPr txBox="1"/>
          <p:nvPr/>
        </p:nvSpPr>
        <p:spPr>
          <a:xfrm>
            <a:off x="1200149" y="723900"/>
            <a:ext cx="3838575" cy="1077218"/>
          </a:xfrm>
          <a:prstGeom prst="rect">
            <a:avLst/>
          </a:prstGeom>
          <a:noFill/>
        </p:spPr>
        <p:txBody>
          <a:bodyPr wrap="square" rtlCol="0">
            <a:spAutoFit/>
          </a:bodyPr>
          <a:lstStyle/>
          <a:p>
            <a:pPr algn="ctr"/>
            <a:r>
              <a:rPr lang="en-US" sz="3200" b="1" u="sng" dirty="0">
                <a:latin typeface="Garamond" panose="02020404030301010803" pitchFamily="18" charset="0"/>
              </a:rPr>
              <a:t>Project Description (Continued...)</a:t>
            </a:r>
          </a:p>
        </p:txBody>
      </p:sp>
      <p:sp>
        <p:nvSpPr>
          <p:cNvPr id="3" name="TextBox 2">
            <a:extLst>
              <a:ext uri="{FF2B5EF4-FFF2-40B4-BE49-F238E27FC236}">
                <a16:creationId xmlns:a16="http://schemas.microsoft.com/office/drawing/2014/main" id="{369CCFF5-F699-4519-A04C-FE0EB96935A7}"/>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4</a:t>
            </a:r>
          </a:p>
        </p:txBody>
      </p:sp>
      <p:sp>
        <p:nvSpPr>
          <p:cNvPr id="4" name="TextBox 3">
            <a:extLst>
              <a:ext uri="{FF2B5EF4-FFF2-40B4-BE49-F238E27FC236}">
                <a16:creationId xmlns:a16="http://schemas.microsoft.com/office/drawing/2014/main" id="{9CD497D9-DFD1-4BA9-8B17-6B2A2F1B772A}"/>
              </a:ext>
            </a:extLst>
          </p:cNvPr>
          <p:cNvSpPr txBox="1"/>
          <p:nvPr/>
        </p:nvSpPr>
        <p:spPr>
          <a:xfrm>
            <a:off x="723900" y="2066924"/>
            <a:ext cx="5124450" cy="3539430"/>
          </a:xfrm>
          <a:prstGeom prst="rect">
            <a:avLst/>
          </a:prstGeom>
          <a:noFill/>
        </p:spPr>
        <p:txBody>
          <a:bodyPr wrap="square" rtlCol="0">
            <a:spAutoFit/>
          </a:bodyPr>
          <a:lstStyle/>
          <a:p>
            <a:pPr algn="just"/>
            <a:r>
              <a:rPr lang="en-US" sz="3200" dirty="0">
                <a:latin typeface="Garamond" panose="02020404030301010803" pitchFamily="18" charset="0"/>
              </a:rPr>
              <a:t>We are planning to implement this system through having the device as a small box. And we can put these boxes in</a:t>
            </a:r>
            <a:r>
              <a:rPr lang="en-US" sz="3200" dirty="0">
                <a:effectLst/>
                <a:latin typeface="Garamond" panose="02020404030301010803" pitchFamily="18" charset="0"/>
                <a:ea typeface="Calibri" panose="020F0502020204030204" pitchFamily="34" charset="0"/>
                <a:cs typeface="Times New Roman" panose="02020603050405020304" pitchFamily="18" charset="0"/>
              </a:rPr>
              <a:t> multiple places (each district) and able to monitor the weather all over Sri Lanka.</a:t>
            </a:r>
            <a:endParaRPr lang="en-US" sz="3200" dirty="0">
              <a:latin typeface="Garamond" panose="02020404030301010803" pitchFamily="18" charset="0"/>
            </a:endParaRPr>
          </a:p>
        </p:txBody>
      </p:sp>
      <p:pic>
        <p:nvPicPr>
          <p:cNvPr id="6" name="Picture 5" descr="Image reference : &#10;https://tropicalclimate.org/~mahaweli/RiverBasinMahaweli/climate.html">
            <a:extLst>
              <a:ext uri="{FF2B5EF4-FFF2-40B4-BE49-F238E27FC236}">
                <a16:creationId xmlns:a16="http://schemas.microsoft.com/office/drawing/2014/main" id="{70F0F0F1-562D-4CB7-9B84-9A030E71F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7974" y="2066924"/>
            <a:ext cx="3949696" cy="3949696"/>
          </a:xfrm>
          <a:prstGeom prst="rect">
            <a:avLst/>
          </a:prstGeom>
        </p:spPr>
      </p:pic>
      <p:sp>
        <p:nvSpPr>
          <p:cNvPr id="7" name="TextBox 6">
            <a:extLst>
              <a:ext uri="{FF2B5EF4-FFF2-40B4-BE49-F238E27FC236}">
                <a16:creationId xmlns:a16="http://schemas.microsoft.com/office/drawing/2014/main" id="{6B411318-8990-438A-A8B3-CC2C015809FF}"/>
              </a:ext>
            </a:extLst>
          </p:cNvPr>
          <p:cNvSpPr txBox="1"/>
          <p:nvPr/>
        </p:nvSpPr>
        <p:spPr>
          <a:xfrm>
            <a:off x="5349737" y="6016620"/>
            <a:ext cx="6566169" cy="307777"/>
          </a:xfrm>
          <a:prstGeom prst="rect">
            <a:avLst/>
          </a:prstGeom>
          <a:noFill/>
        </p:spPr>
        <p:txBody>
          <a:bodyPr wrap="square" rtlCol="0">
            <a:spAutoFit/>
          </a:bodyPr>
          <a:lstStyle/>
          <a:p>
            <a:r>
              <a:rPr lang="en-US" sz="1400" dirty="0">
                <a:latin typeface="Garamond" panose="02020404030301010803" pitchFamily="18" charset="0"/>
              </a:rPr>
              <a:t>Image reference : https://tropicalclimate.org/~mahaweli/RiverBasinMahaweli/climate.html</a:t>
            </a:r>
          </a:p>
        </p:txBody>
      </p:sp>
    </p:spTree>
    <p:extLst>
      <p:ext uri="{BB962C8B-B14F-4D97-AF65-F5344CB8AC3E}">
        <p14:creationId xmlns:p14="http://schemas.microsoft.com/office/powerpoint/2010/main" val="1795880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9C01F0-A3F2-4986-9C8A-873F001093F3}"/>
              </a:ext>
            </a:extLst>
          </p:cNvPr>
          <p:cNvSpPr txBox="1"/>
          <p:nvPr/>
        </p:nvSpPr>
        <p:spPr>
          <a:xfrm>
            <a:off x="295275" y="528364"/>
            <a:ext cx="6153150" cy="954107"/>
          </a:xfrm>
          <a:prstGeom prst="rect">
            <a:avLst/>
          </a:prstGeom>
          <a:noFill/>
        </p:spPr>
        <p:txBody>
          <a:bodyPr wrap="square" rtlCol="0">
            <a:spAutoFit/>
          </a:bodyPr>
          <a:lstStyle/>
          <a:p>
            <a:pPr algn="ctr"/>
            <a:r>
              <a:rPr lang="en-US" sz="2800" b="1" u="sng" dirty="0">
                <a:latin typeface="Garamond" panose="02020404030301010803" pitchFamily="18" charset="0"/>
              </a:rPr>
              <a:t>Sensors and Components &amp; their Specifications</a:t>
            </a:r>
          </a:p>
        </p:txBody>
      </p:sp>
      <p:sp>
        <p:nvSpPr>
          <p:cNvPr id="4" name="TextBox 3">
            <a:extLst>
              <a:ext uri="{FF2B5EF4-FFF2-40B4-BE49-F238E27FC236}">
                <a16:creationId xmlns:a16="http://schemas.microsoft.com/office/drawing/2014/main" id="{3C3F47FC-6DBC-43EB-8078-BF2BF6727F5F}"/>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5</a:t>
            </a:r>
          </a:p>
        </p:txBody>
      </p:sp>
      <p:sp>
        <p:nvSpPr>
          <p:cNvPr id="15" name="TextBox 14">
            <a:extLst>
              <a:ext uri="{FF2B5EF4-FFF2-40B4-BE49-F238E27FC236}">
                <a16:creationId xmlns:a16="http://schemas.microsoft.com/office/drawing/2014/main" id="{63C1E701-6F6C-4642-B46C-B6BD45F34C34}"/>
              </a:ext>
            </a:extLst>
          </p:cNvPr>
          <p:cNvSpPr txBox="1"/>
          <p:nvPr/>
        </p:nvSpPr>
        <p:spPr>
          <a:xfrm>
            <a:off x="731042" y="4949464"/>
            <a:ext cx="2728913" cy="923330"/>
          </a:xfrm>
          <a:prstGeom prst="rect">
            <a:avLst/>
          </a:prstGeom>
          <a:noFill/>
        </p:spPr>
        <p:txBody>
          <a:bodyPr wrap="square" rtlCol="0">
            <a:spAutoFit/>
          </a:bodyPr>
          <a:lstStyle/>
          <a:p>
            <a:pPr algn="ctr"/>
            <a:r>
              <a:rPr lang="en-US" dirty="0">
                <a:latin typeface="Garamond" panose="02020404030301010803" pitchFamily="18" charset="0"/>
              </a:rPr>
              <a:t>Sensor : </a:t>
            </a:r>
            <a:r>
              <a:rPr lang="en-US" b="1" dirty="0">
                <a:latin typeface="Garamond" panose="02020404030301010803" pitchFamily="18" charset="0"/>
              </a:rPr>
              <a:t>Humidity and Temperature Module</a:t>
            </a:r>
          </a:p>
          <a:p>
            <a:pPr algn="ctr"/>
            <a:r>
              <a:rPr lang="en-US" dirty="0">
                <a:latin typeface="Garamond" panose="02020404030301010803" pitchFamily="18" charset="0"/>
              </a:rPr>
              <a:t>Specification Type : DHT11</a:t>
            </a:r>
          </a:p>
        </p:txBody>
      </p:sp>
      <p:sp>
        <p:nvSpPr>
          <p:cNvPr id="16" name="TextBox 15">
            <a:extLst>
              <a:ext uri="{FF2B5EF4-FFF2-40B4-BE49-F238E27FC236}">
                <a16:creationId xmlns:a16="http://schemas.microsoft.com/office/drawing/2014/main" id="{1264335B-A529-443B-BE7B-FF14E44C982C}"/>
              </a:ext>
            </a:extLst>
          </p:cNvPr>
          <p:cNvSpPr txBox="1"/>
          <p:nvPr/>
        </p:nvSpPr>
        <p:spPr>
          <a:xfrm>
            <a:off x="4638676" y="5147026"/>
            <a:ext cx="3602829" cy="923330"/>
          </a:xfrm>
          <a:prstGeom prst="rect">
            <a:avLst/>
          </a:prstGeom>
          <a:noFill/>
        </p:spPr>
        <p:txBody>
          <a:bodyPr wrap="square" rtlCol="0">
            <a:spAutoFit/>
          </a:bodyPr>
          <a:lstStyle/>
          <a:p>
            <a:pPr algn="ctr"/>
            <a:r>
              <a:rPr lang="en-US" dirty="0">
                <a:latin typeface="Garamond" panose="02020404030301010803" pitchFamily="18" charset="0"/>
              </a:rPr>
              <a:t>Sensor : </a:t>
            </a:r>
            <a:r>
              <a:rPr lang="en-US" b="1" i="0" dirty="0">
                <a:solidFill>
                  <a:srgbClr val="3D3D3D"/>
                </a:solidFill>
                <a:effectLst/>
                <a:latin typeface="Garamond" panose="02020404030301010803" pitchFamily="18" charset="0"/>
              </a:rPr>
              <a:t>Digital Barometric Pressure Module</a:t>
            </a:r>
          </a:p>
          <a:p>
            <a:pPr algn="ctr"/>
            <a:r>
              <a:rPr lang="en-US" dirty="0">
                <a:latin typeface="Garamond" panose="02020404030301010803" pitchFamily="18" charset="0"/>
              </a:rPr>
              <a:t>Specification Type : GY 68 - </a:t>
            </a:r>
            <a:r>
              <a:rPr lang="en-US" i="0" dirty="0">
                <a:solidFill>
                  <a:srgbClr val="3D3D3D"/>
                </a:solidFill>
                <a:effectLst/>
                <a:latin typeface="Garamond" panose="02020404030301010803" pitchFamily="18" charset="0"/>
              </a:rPr>
              <a:t>BMP180 </a:t>
            </a:r>
            <a:endParaRPr lang="en-US" dirty="0">
              <a:latin typeface="Garamond" panose="02020404030301010803" pitchFamily="18" charset="0"/>
            </a:endParaRPr>
          </a:p>
        </p:txBody>
      </p:sp>
      <p:pic>
        <p:nvPicPr>
          <p:cNvPr id="21" name="Picture 20">
            <a:extLst>
              <a:ext uri="{FF2B5EF4-FFF2-40B4-BE49-F238E27FC236}">
                <a16:creationId xmlns:a16="http://schemas.microsoft.com/office/drawing/2014/main" id="{F5A76FF8-63D1-4C8E-B79A-650ED8CA45F9}"/>
              </a:ext>
            </a:extLst>
          </p:cNvPr>
          <p:cNvPicPr>
            <a:picLocks noChangeAspect="1"/>
          </p:cNvPicPr>
          <p:nvPr/>
        </p:nvPicPr>
        <p:blipFill rotWithShape="1">
          <a:blip r:embed="rId2">
            <a:extLst>
              <a:ext uri="{28A0092B-C50C-407E-A947-70E740481C1C}">
                <a14:useLocalDpi xmlns:a14="http://schemas.microsoft.com/office/drawing/2010/main" val="0"/>
              </a:ext>
            </a:extLst>
          </a:blip>
          <a:srcRect l="8848" t="10652" r="15148" b="10436"/>
          <a:stretch/>
        </p:blipFill>
        <p:spPr>
          <a:xfrm>
            <a:off x="4897720" y="2063248"/>
            <a:ext cx="3084743" cy="2403949"/>
          </a:xfrm>
          <a:prstGeom prst="rect">
            <a:avLst/>
          </a:prstGeom>
        </p:spPr>
      </p:pic>
      <p:pic>
        <p:nvPicPr>
          <p:cNvPr id="25" name="Picture 24">
            <a:extLst>
              <a:ext uri="{FF2B5EF4-FFF2-40B4-BE49-F238E27FC236}">
                <a16:creationId xmlns:a16="http://schemas.microsoft.com/office/drawing/2014/main" id="{D8EF264F-36AC-4E5D-B171-75305F5D0447}"/>
              </a:ext>
            </a:extLst>
          </p:cNvPr>
          <p:cNvPicPr>
            <a:picLocks noChangeAspect="1"/>
          </p:cNvPicPr>
          <p:nvPr/>
        </p:nvPicPr>
        <p:blipFill rotWithShape="1">
          <a:blip r:embed="rId3">
            <a:extLst>
              <a:ext uri="{28A0092B-C50C-407E-A947-70E740481C1C}">
                <a14:useLocalDpi xmlns:a14="http://schemas.microsoft.com/office/drawing/2010/main" val="0"/>
              </a:ext>
            </a:extLst>
          </a:blip>
          <a:srcRect t="17424" b="23909"/>
          <a:stretch/>
        </p:blipFill>
        <p:spPr>
          <a:xfrm>
            <a:off x="497681" y="2128268"/>
            <a:ext cx="3195637" cy="2164171"/>
          </a:xfrm>
          <a:prstGeom prst="rect">
            <a:avLst/>
          </a:prstGeom>
        </p:spPr>
      </p:pic>
      <p:sp>
        <p:nvSpPr>
          <p:cNvPr id="26" name="TextBox 25">
            <a:extLst>
              <a:ext uri="{FF2B5EF4-FFF2-40B4-BE49-F238E27FC236}">
                <a16:creationId xmlns:a16="http://schemas.microsoft.com/office/drawing/2014/main" id="{C6F21C94-CF86-422E-9E56-8A2412180FA4}"/>
              </a:ext>
            </a:extLst>
          </p:cNvPr>
          <p:cNvSpPr txBox="1"/>
          <p:nvPr/>
        </p:nvSpPr>
        <p:spPr>
          <a:xfrm>
            <a:off x="8676081" y="5285525"/>
            <a:ext cx="3405187" cy="646331"/>
          </a:xfrm>
          <a:prstGeom prst="rect">
            <a:avLst/>
          </a:prstGeom>
          <a:noFill/>
        </p:spPr>
        <p:txBody>
          <a:bodyPr wrap="square" rtlCol="0">
            <a:spAutoFit/>
          </a:bodyPr>
          <a:lstStyle/>
          <a:p>
            <a:pPr algn="ctr"/>
            <a:r>
              <a:rPr lang="en-US" dirty="0">
                <a:latin typeface="Garamond" panose="02020404030301010803" pitchFamily="18" charset="0"/>
              </a:rPr>
              <a:t>Sensor : </a:t>
            </a:r>
            <a:r>
              <a:rPr lang="en-US" b="1" dirty="0">
                <a:latin typeface="Garamond" panose="02020404030301010803" pitchFamily="18" charset="0"/>
              </a:rPr>
              <a:t>Rain Drop Module</a:t>
            </a:r>
          </a:p>
          <a:p>
            <a:pPr algn="ctr"/>
            <a:r>
              <a:rPr lang="en-US" dirty="0">
                <a:latin typeface="Garamond" panose="02020404030301010803" pitchFamily="18" charset="0"/>
              </a:rPr>
              <a:t>Specification Type :</a:t>
            </a:r>
            <a:r>
              <a:rPr lang="en-US" b="1" dirty="0">
                <a:latin typeface="Garamond" panose="02020404030301010803" pitchFamily="18" charset="0"/>
              </a:rPr>
              <a:t> </a:t>
            </a:r>
            <a:r>
              <a:rPr lang="en-US" dirty="0">
                <a:latin typeface="Garamond" panose="02020404030301010803" pitchFamily="18" charset="0"/>
              </a:rPr>
              <a:t>YL 83</a:t>
            </a:r>
          </a:p>
        </p:txBody>
      </p:sp>
      <p:pic>
        <p:nvPicPr>
          <p:cNvPr id="28" name="Picture 27" descr="A close-up of a computer chip&#10;&#10;Description automatically generated with low confidence">
            <a:extLst>
              <a:ext uri="{FF2B5EF4-FFF2-40B4-BE49-F238E27FC236}">
                <a16:creationId xmlns:a16="http://schemas.microsoft.com/office/drawing/2014/main" id="{5159D48E-DF87-4450-B814-AB22B7B0037A}"/>
              </a:ext>
            </a:extLst>
          </p:cNvPr>
          <p:cNvPicPr>
            <a:picLocks noChangeAspect="1"/>
          </p:cNvPicPr>
          <p:nvPr/>
        </p:nvPicPr>
        <p:blipFill rotWithShape="1">
          <a:blip r:embed="rId4">
            <a:extLst>
              <a:ext uri="{28A0092B-C50C-407E-A947-70E740481C1C}">
                <a14:useLocalDpi xmlns:a14="http://schemas.microsoft.com/office/drawing/2010/main" val="0"/>
              </a:ext>
            </a:extLst>
          </a:blip>
          <a:srcRect l="4194" t="10550" r="7201" b="23633"/>
          <a:stretch/>
        </p:blipFill>
        <p:spPr>
          <a:xfrm>
            <a:off x="8982073" y="2577050"/>
            <a:ext cx="2562226" cy="1890147"/>
          </a:xfrm>
          <a:prstGeom prst="rect">
            <a:avLst/>
          </a:prstGeom>
        </p:spPr>
      </p:pic>
      <p:sp>
        <p:nvSpPr>
          <p:cNvPr id="29" name="TextBox 28">
            <a:extLst>
              <a:ext uri="{FF2B5EF4-FFF2-40B4-BE49-F238E27FC236}">
                <a16:creationId xmlns:a16="http://schemas.microsoft.com/office/drawing/2014/main" id="{29A5266A-EEC5-4717-A8BA-4D6BFE8F1B41}"/>
              </a:ext>
            </a:extLst>
          </p:cNvPr>
          <p:cNvSpPr txBox="1"/>
          <p:nvPr/>
        </p:nvSpPr>
        <p:spPr>
          <a:xfrm>
            <a:off x="319087" y="4282352"/>
            <a:ext cx="4076700" cy="646331"/>
          </a:xfrm>
          <a:prstGeom prst="rect">
            <a:avLst/>
          </a:prstGeom>
          <a:noFill/>
        </p:spPr>
        <p:txBody>
          <a:bodyPr wrap="square" rtlCol="0">
            <a:spAutoFit/>
          </a:bodyPr>
          <a:lstStyle/>
          <a:p>
            <a:r>
              <a:rPr lang="en-US" sz="1200" dirty="0">
                <a:latin typeface="Garamond" panose="02020404030301010803" pitchFamily="18" charset="0"/>
              </a:rPr>
              <a:t>Image Reference : https://www.daraz.lk/products/dht11-humidity-and-temperature-sensor-for-arduino-i104749069.html</a:t>
            </a:r>
          </a:p>
          <a:p>
            <a:endParaRPr lang="en-US" sz="1200" dirty="0">
              <a:latin typeface="Garamond" panose="02020404030301010803" pitchFamily="18" charset="0"/>
            </a:endParaRPr>
          </a:p>
        </p:txBody>
      </p:sp>
      <p:sp>
        <p:nvSpPr>
          <p:cNvPr id="30" name="TextBox 29">
            <a:extLst>
              <a:ext uri="{FF2B5EF4-FFF2-40B4-BE49-F238E27FC236}">
                <a16:creationId xmlns:a16="http://schemas.microsoft.com/office/drawing/2014/main" id="{1AC12BB4-7626-4378-95B7-60ED0BB80425}"/>
              </a:ext>
            </a:extLst>
          </p:cNvPr>
          <p:cNvSpPr txBox="1"/>
          <p:nvPr/>
        </p:nvSpPr>
        <p:spPr>
          <a:xfrm>
            <a:off x="4410075" y="4500695"/>
            <a:ext cx="4060034" cy="461665"/>
          </a:xfrm>
          <a:prstGeom prst="rect">
            <a:avLst/>
          </a:prstGeom>
          <a:noFill/>
        </p:spPr>
        <p:txBody>
          <a:bodyPr wrap="square" rtlCol="0">
            <a:spAutoFit/>
          </a:bodyPr>
          <a:lstStyle/>
          <a:p>
            <a:r>
              <a:rPr lang="en-US" sz="1200" dirty="0">
                <a:latin typeface="Garamond" panose="02020404030301010803" pitchFamily="18" charset="0"/>
              </a:rPr>
              <a:t>Image Reference : https://microchip.lk/product/gy-68-bmp180-digital-barometric-pressure-sensor-board-module/</a:t>
            </a:r>
            <a:endParaRPr lang="en-US" sz="1200" dirty="0"/>
          </a:p>
        </p:txBody>
      </p:sp>
      <p:sp>
        <p:nvSpPr>
          <p:cNvPr id="31" name="TextBox 30">
            <a:extLst>
              <a:ext uri="{FF2B5EF4-FFF2-40B4-BE49-F238E27FC236}">
                <a16:creationId xmlns:a16="http://schemas.microsoft.com/office/drawing/2014/main" id="{E69E9628-0AEB-4CBE-B172-2D61385D9003}"/>
              </a:ext>
            </a:extLst>
          </p:cNvPr>
          <p:cNvSpPr txBox="1"/>
          <p:nvPr/>
        </p:nvSpPr>
        <p:spPr>
          <a:xfrm>
            <a:off x="8593929" y="4500695"/>
            <a:ext cx="3569492" cy="646331"/>
          </a:xfrm>
          <a:prstGeom prst="rect">
            <a:avLst/>
          </a:prstGeom>
          <a:noFill/>
        </p:spPr>
        <p:txBody>
          <a:bodyPr wrap="square" rtlCol="0">
            <a:spAutoFit/>
          </a:bodyPr>
          <a:lstStyle/>
          <a:p>
            <a:r>
              <a:rPr lang="en-US" sz="1200" dirty="0">
                <a:latin typeface="Garamond" panose="02020404030301010803" pitchFamily="18" charset="0"/>
              </a:rPr>
              <a:t>Image Reference : https://www.daraz.lk/products/rain-drop-sensor-module-for-arduino-i104745215.html</a:t>
            </a:r>
          </a:p>
          <a:p>
            <a:endParaRPr lang="en-US" sz="1200" dirty="0"/>
          </a:p>
        </p:txBody>
      </p:sp>
    </p:spTree>
    <p:extLst>
      <p:ext uri="{BB962C8B-B14F-4D97-AF65-F5344CB8AC3E}">
        <p14:creationId xmlns:p14="http://schemas.microsoft.com/office/powerpoint/2010/main" val="1407081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32D6E6-D9D3-4AAC-8AB5-65CC1F039130}"/>
              </a:ext>
            </a:extLst>
          </p:cNvPr>
          <p:cNvSpPr txBox="1"/>
          <p:nvPr/>
        </p:nvSpPr>
        <p:spPr>
          <a:xfrm>
            <a:off x="295275" y="528364"/>
            <a:ext cx="6153150" cy="954107"/>
          </a:xfrm>
          <a:prstGeom prst="rect">
            <a:avLst/>
          </a:prstGeom>
          <a:noFill/>
        </p:spPr>
        <p:txBody>
          <a:bodyPr wrap="square" rtlCol="0">
            <a:spAutoFit/>
          </a:bodyPr>
          <a:lstStyle/>
          <a:p>
            <a:pPr algn="ctr"/>
            <a:r>
              <a:rPr lang="en-US" sz="2800" b="1" u="sng" dirty="0">
                <a:latin typeface="Garamond" panose="02020404030301010803" pitchFamily="18" charset="0"/>
              </a:rPr>
              <a:t>Sensors and Components &amp; their Specifications (Continued...)</a:t>
            </a:r>
          </a:p>
        </p:txBody>
      </p:sp>
      <p:sp>
        <p:nvSpPr>
          <p:cNvPr id="3" name="TextBox 2">
            <a:extLst>
              <a:ext uri="{FF2B5EF4-FFF2-40B4-BE49-F238E27FC236}">
                <a16:creationId xmlns:a16="http://schemas.microsoft.com/office/drawing/2014/main" id="{1E89D563-EC72-4B64-80A6-744AE55E122E}"/>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6</a:t>
            </a:r>
          </a:p>
        </p:txBody>
      </p:sp>
      <p:sp>
        <p:nvSpPr>
          <p:cNvPr id="5" name="TextBox 4">
            <a:extLst>
              <a:ext uri="{FF2B5EF4-FFF2-40B4-BE49-F238E27FC236}">
                <a16:creationId xmlns:a16="http://schemas.microsoft.com/office/drawing/2014/main" id="{42A9C535-0830-4C46-8BB2-051704D41690}"/>
              </a:ext>
            </a:extLst>
          </p:cNvPr>
          <p:cNvSpPr txBox="1"/>
          <p:nvPr/>
        </p:nvSpPr>
        <p:spPr>
          <a:xfrm>
            <a:off x="1519341" y="5707076"/>
            <a:ext cx="2871788" cy="923330"/>
          </a:xfrm>
          <a:prstGeom prst="rect">
            <a:avLst/>
          </a:prstGeom>
          <a:noFill/>
        </p:spPr>
        <p:txBody>
          <a:bodyPr wrap="square" rtlCol="0">
            <a:spAutoFit/>
          </a:bodyPr>
          <a:lstStyle/>
          <a:p>
            <a:pPr algn="ctr"/>
            <a:r>
              <a:rPr lang="en-US" dirty="0">
                <a:latin typeface="Garamond" panose="02020404030301010803" pitchFamily="18" charset="0"/>
              </a:rPr>
              <a:t>Sensor : </a:t>
            </a:r>
            <a:r>
              <a:rPr lang="en-US" b="1" dirty="0">
                <a:latin typeface="Garamond" panose="02020404030301010803" pitchFamily="18" charset="0"/>
              </a:rPr>
              <a:t>Air Quality Detection module</a:t>
            </a:r>
          </a:p>
          <a:p>
            <a:pPr algn="ctr"/>
            <a:r>
              <a:rPr lang="en-US" dirty="0">
                <a:latin typeface="Garamond" panose="02020404030301010803" pitchFamily="18" charset="0"/>
              </a:rPr>
              <a:t>Specification Type : MQ 135</a:t>
            </a:r>
          </a:p>
        </p:txBody>
      </p:sp>
      <p:pic>
        <p:nvPicPr>
          <p:cNvPr id="10" name="Picture 9">
            <a:extLst>
              <a:ext uri="{FF2B5EF4-FFF2-40B4-BE49-F238E27FC236}">
                <a16:creationId xmlns:a16="http://schemas.microsoft.com/office/drawing/2014/main" id="{603096EA-8CF4-456D-9893-68D93158944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605066" y="2200171"/>
            <a:ext cx="2700338" cy="2700338"/>
          </a:xfrm>
          <a:prstGeom prst="rect">
            <a:avLst/>
          </a:prstGeom>
        </p:spPr>
      </p:pic>
      <p:sp>
        <p:nvSpPr>
          <p:cNvPr id="12" name="TextBox 11">
            <a:extLst>
              <a:ext uri="{FF2B5EF4-FFF2-40B4-BE49-F238E27FC236}">
                <a16:creationId xmlns:a16="http://schemas.microsoft.com/office/drawing/2014/main" id="{56E4F9C9-DE0B-47B7-A820-BCBFD32559C9}"/>
              </a:ext>
            </a:extLst>
          </p:cNvPr>
          <p:cNvSpPr txBox="1"/>
          <p:nvPr/>
        </p:nvSpPr>
        <p:spPr>
          <a:xfrm>
            <a:off x="1325586" y="5154677"/>
            <a:ext cx="3259298" cy="461665"/>
          </a:xfrm>
          <a:prstGeom prst="rect">
            <a:avLst/>
          </a:prstGeom>
          <a:noFill/>
        </p:spPr>
        <p:txBody>
          <a:bodyPr wrap="square" rtlCol="0">
            <a:spAutoFit/>
          </a:bodyPr>
          <a:lstStyle/>
          <a:p>
            <a:r>
              <a:rPr lang="en-US" sz="1200" dirty="0">
                <a:latin typeface="Garamond" panose="02020404030301010803" pitchFamily="18" charset="0"/>
              </a:rPr>
              <a:t>https://nilambaraelectronics.com/product/mq-135-air-quality-detection-gas-sensor-module/</a:t>
            </a:r>
          </a:p>
        </p:txBody>
      </p:sp>
      <p:pic>
        <p:nvPicPr>
          <p:cNvPr id="14" name="Picture 13">
            <a:extLst>
              <a:ext uri="{FF2B5EF4-FFF2-40B4-BE49-F238E27FC236}">
                <a16:creationId xmlns:a16="http://schemas.microsoft.com/office/drawing/2014/main" id="{A14CB603-C8B2-4074-9618-F9F4948B83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2916" y="2200171"/>
            <a:ext cx="2780059" cy="2780059"/>
          </a:xfrm>
          <a:prstGeom prst="rect">
            <a:avLst/>
          </a:prstGeom>
        </p:spPr>
      </p:pic>
      <p:sp>
        <p:nvSpPr>
          <p:cNvPr id="15" name="TextBox 14">
            <a:extLst>
              <a:ext uri="{FF2B5EF4-FFF2-40B4-BE49-F238E27FC236}">
                <a16:creationId xmlns:a16="http://schemas.microsoft.com/office/drawing/2014/main" id="{34C8F63F-C908-4700-ADDC-8FB1E697C847}"/>
              </a:ext>
            </a:extLst>
          </p:cNvPr>
          <p:cNvSpPr txBox="1"/>
          <p:nvPr/>
        </p:nvSpPr>
        <p:spPr>
          <a:xfrm>
            <a:off x="7178567" y="5141006"/>
            <a:ext cx="2608756" cy="461665"/>
          </a:xfrm>
          <a:prstGeom prst="rect">
            <a:avLst/>
          </a:prstGeom>
          <a:noFill/>
        </p:spPr>
        <p:txBody>
          <a:bodyPr wrap="square" rtlCol="0">
            <a:spAutoFit/>
          </a:bodyPr>
          <a:lstStyle/>
          <a:p>
            <a:pPr algn="ctr"/>
            <a:r>
              <a:rPr lang="en-US" sz="1200" dirty="0">
                <a:latin typeface="Garamond" panose="02020404030301010803" pitchFamily="18" charset="0"/>
              </a:rPr>
              <a:t>https://grobotronics.com/esp8266-wifi-module.html?sl=en</a:t>
            </a:r>
          </a:p>
        </p:txBody>
      </p:sp>
      <p:sp>
        <p:nvSpPr>
          <p:cNvPr id="16" name="TextBox 15">
            <a:extLst>
              <a:ext uri="{FF2B5EF4-FFF2-40B4-BE49-F238E27FC236}">
                <a16:creationId xmlns:a16="http://schemas.microsoft.com/office/drawing/2014/main" id="{FF3164FC-1B02-4C71-8E03-31E5E73F3023}"/>
              </a:ext>
            </a:extLst>
          </p:cNvPr>
          <p:cNvSpPr txBox="1"/>
          <p:nvPr/>
        </p:nvSpPr>
        <p:spPr>
          <a:xfrm>
            <a:off x="6823214" y="5700561"/>
            <a:ext cx="3319462" cy="923330"/>
          </a:xfrm>
          <a:prstGeom prst="rect">
            <a:avLst/>
          </a:prstGeom>
          <a:noFill/>
        </p:spPr>
        <p:txBody>
          <a:bodyPr wrap="square" rtlCol="0">
            <a:spAutoFit/>
          </a:bodyPr>
          <a:lstStyle/>
          <a:p>
            <a:pPr algn="ctr"/>
            <a:r>
              <a:rPr lang="en-US" dirty="0">
                <a:latin typeface="Garamond" panose="02020404030301010803" pitchFamily="18" charset="0"/>
              </a:rPr>
              <a:t>Sensor : ESP8266 </a:t>
            </a:r>
            <a:r>
              <a:rPr lang="en-US" b="1" dirty="0">
                <a:latin typeface="Garamond" panose="02020404030301010803" pitchFamily="18" charset="0"/>
              </a:rPr>
              <a:t>Wi-Fi module</a:t>
            </a:r>
          </a:p>
          <a:p>
            <a:pPr algn="ctr"/>
            <a:r>
              <a:rPr lang="en-US" dirty="0">
                <a:latin typeface="Garamond" panose="02020404030301010803" pitchFamily="18" charset="0"/>
              </a:rPr>
              <a:t>Specification Type : </a:t>
            </a:r>
          </a:p>
          <a:p>
            <a:pPr algn="ctr"/>
            <a:r>
              <a:rPr lang="en-US" b="0" i="0" dirty="0">
                <a:effectLst/>
                <a:latin typeface="Garamond" panose="02020404030301010803" pitchFamily="18" charset="0"/>
              </a:rPr>
              <a:t>Part Number - ESP8266-01</a:t>
            </a:r>
          </a:p>
        </p:txBody>
      </p:sp>
    </p:spTree>
    <p:extLst>
      <p:ext uri="{BB962C8B-B14F-4D97-AF65-F5344CB8AC3E}">
        <p14:creationId xmlns:p14="http://schemas.microsoft.com/office/powerpoint/2010/main" val="345175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6BCA43-2A58-4CC1-9B22-49AB028AFE4F}"/>
              </a:ext>
            </a:extLst>
          </p:cNvPr>
          <p:cNvSpPr txBox="1"/>
          <p:nvPr/>
        </p:nvSpPr>
        <p:spPr>
          <a:xfrm>
            <a:off x="1343025" y="542925"/>
            <a:ext cx="1971675" cy="584775"/>
          </a:xfrm>
          <a:prstGeom prst="rect">
            <a:avLst/>
          </a:prstGeom>
          <a:noFill/>
        </p:spPr>
        <p:txBody>
          <a:bodyPr wrap="square" rtlCol="0">
            <a:spAutoFit/>
          </a:bodyPr>
          <a:lstStyle/>
          <a:p>
            <a:pPr algn="ctr"/>
            <a:r>
              <a:rPr lang="en-US" sz="3200" b="1" u="sng" dirty="0">
                <a:latin typeface="Garamond" panose="02020404030301010803" pitchFamily="18" charset="0"/>
              </a:rPr>
              <a:t>Software</a:t>
            </a:r>
          </a:p>
        </p:txBody>
      </p:sp>
      <p:sp>
        <p:nvSpPr>
          <p:cNvPr id="3" name="TextBox 2">
            <a:extLst>
              <a:ext uri="{FF2B5EF4-FFF2-40B4-BE49-F238E27FC236}">
                <a16:creationId xmlns:a16="http://schemas.microsoft.com/office/drawing/2014/main" id="{0CB92B35-FE3F-436F-99EC-9119DABB44F9}"/>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7</a:t>
            </a:r>
          </a:p>
        </p:txBody>
      </p:sp>
      <p:sp>
        <p:nvSpPr>
          <p:cNvPr id="4" name="TextBox 3">
            <a:extLst>
              <a:ext uri="{FF2B5EF4-FFF2-40B4-BE49-F238E27FC236}">
                <a16:creationId xmlns:a16="http://schemas.microsoft.com/office/drawing/2014/main" id="{E7F32EE1-DF22-475E-BEB9-F9B222C9E340}"/>
              </a:ext>
            </a:extLst>
          </p:cNvPr>
          <p:cNvSpPr txBox="1"/>
          <p:nvPr/>
        </p:nvSpPr>
        <p:spPr>
          <a:xfrm>
            <a:off x="404059" y="1198150"/>
            <a:ext cx="4594800" cy="5262979"/>
          </a:xfrm>
          <a:prstGeom prst="rect">
            <a:avLst/>
          </a:prstGeom>
          <a:noFill/>
        </p:spPr>
        <p:txBody>
          <a:bodyPr wrap="square" rtlCol="0">
            <a:spAutoFit/>
          </a:bodyPr>
          <a:lstStyle/>
          <a:p>
            <a:pPr marL="285750" indent="-285750">
              <a:buFont typeface="Wingdings" panose="05000000000000000000" pitchFamily="2" charset="2"/>
              <a:buChar char="v"/>
            </a:pPr>
            <a:r>
              <a:rPr lang="en-US" sz="2800" dirty="0">
                <a:latin typeface="Garamond" panose="02020404030301010803" pitchFamily="18" charset="0"/>
              </a:rPr>
              <a:t>Arduino</a:t>
            </a:r>
          </a:p>
          <a:p>
            <a:pPr marL="914400" lvl="1" indent="-457200">
              <a:buFont typeface="Wingdings" panose="05000000000000000000" pitchFamily="2" charset="2"/>
              <a:buChar char="ü"/>
            </a:pPr>
            <a:r>
              <a:rPr lang="en-US" sz="2800" dirty="0">
                <a:latin typeface="Garamond" panose="02020404030301010803" pitchFamily="18" charset="0"/>
              </a:rPr>
              <a:t>For handling the sensor data</a:t>
            </a:r>
          </a:p>
          <a:p>
            <a:pPr lvl="1"/>
            <a:endParaRPr lang="en-US" sz="2800" dirty="0">
              <a:latin typeface="Garamond" panose="02020404030301010803" pitchFamily="18" charset="0"/>
            </a:endParaRPr>
          </a:p>
          <a:p>
            <a:pPr marL="285750" indent="-285750">
              <a:buFont typeface="Wingdings" panose="05000000000000000000" pitchFamily="2" charset="2"/>
              <a:buChar char="v"/>
            </a:pPr>
            <a:r>
              <a:rPr lang="en-US" sz="2800" b="0" i="0" dirty="0">
                <a:solidFill>
                  <a:srgbClr val="202124"/>
                </a:solidFill>
                <a:effectLst/>
                <a:latin typeface="Garamond" panose="02020404030301010803" pitchFamily="18" charset="0"/>
              </a:rPr>
              <a:t>Proteus Design Suite</a:t>
            </a:r>
          </a:p>
          <a:p>
            <a:pPr marL="914400" lvl="1" indent="-457200">
              <a:buFont typeface="Wingdings" panose="05000000000000000000" pitchFamily="2" charset="2"/>
              <a:buChar char="ü"/>
            </a:pPr>
            <a:r>
              <a:rPr lang="en-US" sz="2800" b="0" i="0" dirty="0">
                <a:solidFill>
                  <a:srgbClr val="202124"/>
                </a:solidFill>
                <a:effectLst/>
                <a:latin typeface="Garamond" panose="02020404030301010803" pitchFamily="18" charset="0"/>
              </a:rPr>
              <a:t>For the automation and simulation of the circuit</a:t>
            </a:r>
            <a:endParaRPr lang="en-US" sz="2800" dirty="0">
              <a:solidFill>
                <a:srgbClr val="202124"/>
              </a:solidFill>
              <a:latin typeface="Garamond" panose="02020404030301010803" pitchFamily="18" charset="0"/>
            </a:endParaRPr>
          </a:p>
          <a:p>
            <a:pPr lvl="1"/>
            <a:endParaRPr lang="en-US" sz="2800" b="0" i="0" dirty="0">
              <a:solidFill>
                <a:srgbClr val="202124"/>
              </a:solidFill>
              <a:effectLst/>
              <a:latin typeface="Garamond" panose="02020404030301010803" pitchFamily="18" charset="0"/>
            </a:endParaRPr>
          </a:p>
          <a:p>
            <a:pPr marL="285750" indent="-285750">
              <a:buFont typeface="Wingdings" panose="05000000000000000000" pitchFamily="2" charset="2"/>
              <a:buChar char="v"/>
            </a:pPr>
            <a:r>
              <a:rPr lang="en-US" sz="2800" dirty="0">
                <a:solidFill>
                  <a:srgbClr val="202124"/>
                </a:solidFill>
                <a:latin typeface="Garamond" panose="02020404030301010803" pitchFamily="18" charset="0"/>
              </a:rPr>
              <a:t>ThingSpeak IoT</a:t>
            </a:r>
          </a:p>
          <a:p>
            <a:pPr marL="914400" lvl="1" indent="-457200">
              <a:buFont typeface="Wingdings" panose="05000000000000000000" pitchFamily="2" charset="2"/>
              <a:buChar char="ü"/>
            </a:pPr>
            <a:r>
              <a:rPr lang="en-US" sz="2800" b="0" i="0" dirty="0">
                <a:solidFill>
                  <a:srgbClr val="202124"/>
                </a:solidFill>
                <a:effectLst/>
                <a:latin typeface="Garamond" panose="02020404030301010803" pitchFamily="18" charset="0"/>
              </a:rPr>
              <a:t>To communicate with internet enabled devices.</a:t>
            </a:r>
          </a:p>
          <a:p>
            <a:pPr lvl="1"/>
            <a:endParaRPr lang="en-US" sz="2800" dirty="0">
              <a:solidFill>
                <a:srgbClr val="202124"/>
              </a:solidFill>
              <a:latin typeface="Garamond" panose="02020404030301010803" pitchFamily="18" charset="0"/>
            </a:endParaRPr>
          </a:p>
        </p:txBody>
      </p:sp>
      <p:pic>
        <p:nvPicPr>
          <p:cNvPr id="6" name="Picture 5" descr="A picture containing indoor&#10;&#10;Description automatically generated">
            <a:extLst>
              <a:ext uri="{FF2B5EF4-FFF2-40B4-BE49-F238E27FC236}">
                <a16:creationId xmlns:a16="http://schemas.microsoft.com/office/drawing/2014/main" id="{7A4EAF19-5881-4B0D-9D43-4F0F00488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8438" y="1865474"/>
            <a:ext cx="2553294" cy="1755390"/>
          </a:xfrm>
          <a:prstGeom prst="rect">
            <a:avLst/>
          </a:prstGeom>
        </p:spPr>
      </p:pic>
      <p:pic>
        <p:nvPicPr>
          <p:cNvPr id="8" name="Picture 7" descr="Logo&#10;&#10;Description automatically generated">
            <a:extLst>
              <a:ext uri="{FF2B5EF4-FFF2-40B4-BE49-F238E27FC236}">
                <a16:creationId xmlns:a16="http://schemas.microsoft.com/office/drawing/2014/main" id="{3734E601-2915-4A49-A9F2-249C5EAC12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4050" y="2087083"/>
            <a:ext cx="2253720" cy="1533781"/>
          </a:xfrm>
          <a:prstGeom prst="rect">
            <a:avLst/>
          </a:prstGeom>
        </p:spPr>
      </p:pic>
      <p:sp>
        <p:nvSpPr>
          <p:cNvPr id="12" name="TextBox 11">
            <a:extLst>
              <a:ext uri="{FF2B5EF4-FFF2-40B4-BE49-F238E27FC236}">
                <a16:creationId xmlns:a16="http://schemas.microsoft.com/office/drawing/2014/main" id="{17B7F3D6-9660-466D-9211-CC967BFF1B8C}"/>
              </a:ext>
            </a:extLst>
          </p:cNvPr>
          <p:cNvSpPr txBox="1"/>
          <p:nvPr/>
        </p:nvSpPr>
        <p:spPr>
          <a:xfrm>
            <a:off x="5022226" y="3775710"/>
            <a:ext cx="3237368" cy="738664"/>
          </a:xfrm>
          <a:prstGeom prst="rect">
            <a:avLst/>
          </a:prstGeom>
          <a:noFill/>
        </p:spPr>
        <p:txBody>
          <a:bodyPr wrap="square" rtlCol="0">
            <a:spAutoFit/>
          </a:bodyPr>
          <a:lstStyle/>
          <a:p>
            <a:pPr algn="ctr"/>
            <a:r>
              <a:rPr lang="en-US" sz="1400" dirty="0">
                <a:latin typeface="Garamond" panose="02020404030301010803" pitchFamily="18" charset="0"/>
              </a:rPr>
              <a:t>Image Reference : https://commons.wikimedia.org/wiki/File:Arduino_Logo.svg</a:t>
            </a:r>
          </a:p>
        </p:txBody>
      </p:sp>
      <p:sp>
        <p:nvSpPr>
          <p:cNvPr id="13" name="TextBox 12">
            <a:extLst>
              <a:ext uri="{FF2B5EF4-FFF2-40B4-BE49-F238E27FC236}">
                <a16:creationId xmlns:a16="http://schemas.microsoft.com/office/drawing/2014/main" id="{2ADA5246-2BE1-4BA2-AC76-28176C31D333}"/>
              </a:ext>
            </a:extLst>
          </p:cNvPr>
          <p:cNvSpPr txBox="1"/>
          <p:nvPr/>
        </p:nvSpPr>
        <p:spPr>
          <a:xfrm>
            <a:off x="8465452" y="3934324"/>
            <a:ext cx="2519265" cy="523220"/>
          </a:xfrm>
          <a:prstGeom prst="rect">
            <a:avLst/>
          </a:prstGeom>
          <a:noFill/>
        </p:spPr>
        <p:txBody>
          <a:bodyPr wrap="square" rtlCol="0">
            <a:spAutoFit/>
          </a:bodyPr>
          <a:lstStyle/>
          <a:p>
            <a:pPr algn="ctr"/>
            <a:r>
              <a:rPr lang="en-US" sz="1400" dirty="0">
                <a:latin typeface="Garamond" panose="02020404030301010803" pitchFamily="18" charset="0"/>
              </a:rPr>
              <a:t>Image Reference : https://www.labcenter.com/</a:t>
            </a:r>
          </a:p>
        </p:txBody>
      </p:sp>
      <p:pic>
        <p:nvPicPr>
          <p:cNvPr id="7" name="Picture 6" descr="A blue sign with white text&#10;&#10;Description automatically generated with medium confidence">
            <a:extLst>
              <a:ext uri="{FF2B5EF4-FFF2-40B4-BE49-F238E27FC236}">
                <a16:creationId xmlns:a16="http://schemas.microsoft.com/office/drawing/2014/main" id="{175A89C2-DEC2-4E04-8DDF-EAF5E002F0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6157" y="4990404"/>
            <a:ext cx="3638590" cy="606432"/>
          </a:xfrm>
          <a:prstGeom prst="rect">
            <a:avLst/>
          </a:prstGeom>
        </p:spPr>
      </p:pic>
      <p:sp>
        <p:nvSpPr>
          <p:cNvPr id="14" name="TextBox 13">
            <a:extLst>
              <a:ext uri="{FF2B5EF4-FFF2-40B4-BE49-F238E27FC236}">
                <a16:creationId xmlns:a16="http://schemas.microsoft.com/office/drawing/2014/main" id="{F8C8B2E2-77FA-4B87-9BDC-52E6BDD9D1ED}"/>
              </a:ext>
            </a:extLst>
          </p:cNvPr>
          <p:cNvSpPr txBox="1"/>
          <p:nvPr/>
        </p:nvSpPr>
        <p:spPr>
          <a:xfrm>
            <a:off x="6829754" y="5703534"/>
            <a:ext cx="3237368" cy="738664"/>
          </a:xfrm>
          <a:prstGeom prst="rect">
            <a:avLst/>
          </a:prstGeom>
          <a:noFill/>
        </p:spPr>
        <p:txBody>
          <a:bodyPr wrap="square" rtlCol="0">
            <a:spAutoFit/>
          </a:bodyPr>
          <a:lstStyle/>
          <a:p>
            <a:pPr algn="ctr"/>
            <a:r>
              <a:rPr lang="en-US" sz="1400" dirty="0">
                <a:latin typeface="Garamond" panose="02020404030301010803" pitchFamily="18" charset="0"/>
              </a:rPr>
              <a:t>Image Reference : https://ww2.mathworks.cn/hardware-support/thingspeak.html</a:t>
            </a:r>
          </a:p>
        </p:txBody>
      </p:sp>
    </p:spTree>
    <p:extLst>
      <p:ext uri="{BB962C8B-B14F-4D97-AF65-F5344CB8AC3E}">
        <p14:creationId xmlns:p14="http://schemas.microsoft.com/office/powerpoint/2010/main" val="3658782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8F20C3-2136-424B-B451-D52F31F1100A}"/>
              </a:ext>
            </a:extLst>
          </p:cNvPr>
          <p:cNvSpPr txBox="1"/>
          <p:nvPr/>
        </p:nvSpPr>
        <p:spPr>
          <a:xfrm>
            <a:off x="919452" y="350995"/>
            <a:ext cx="4271672" cy="1569660"/>
          </a:xfrm>
          <a:prstGeom prst="rect">
            <a:avLst/>
          </a:prstGeom>
          <a:noFill/>
        </p:spPr>
        <p:txBody>
          <a:bodyPr wrap="square" rtlCol="0">
            <a:spAutoFit/>
          </a:bodyPr>
          <a:lstStyle/>
          <a:p>
            <a:pPr algn="ctr"/>
            <a:r>
              <a:rPr lang="en-US" sz="3200" b="1" u="sng" dirty="0">
                <a:latin typeface="Garamond" panose="02020404030301010803" pitchFamily="18" charset="0"/>
              </a:rPr>
              <a:t>Circuit Design of the Project</a:t>
            </a:r>
          </a:p>
          <a:p>
            <a:pPr algn="ctr"/>
            <a:endParaRPr lang="en-US" sz="3200" dirty="0"/>
          </a:p>
        </p:txBody>
      </p:sp>
      <p:pic>
        <p:nvPicPr>
          <p:cNvPr id="4" name="Picture 3" descr="Diagram, schematic&#10;&#10;Description automatically generated">
            <a:extLst>
              <a:ext uri="{FF2B5EF4-FFF2-40B4-BE49-F238E27FC236}">
                <a16:creationId xmlns:a16="http://schemas.microsoft.com/office/drawing/2014/main" id="{2B0BC2A3-51C9-48C2-8705-58CDE5B7482F}"/>
              </a:ext>
            </a:extLst>
          </p:cNvPr>
          <p:cNvPicPr>
            <a:picLocks noChangeAspect="1"/>
          </p:cNvPicPr>
          <p:nvPr/>
        </p:nvPicPr>
        <p:blipFill rotWithShape="1">
          <a:blip r:embed="rId2">
            <a:extLst>
              <a:ext uri="{28A0092B-C50C-407E-A947-70E740481C1C}">
                <a14:useLocalDpi xmlns:a14="http://schemas.microsoft.com/office/drawing/2010/main" val="0"/>
              </a:ext>
            </a:extLst>
          </a:blip>
          <a:srcRect l="-852" t="-1220" r="-1763" b="-746"/>
          <a:stretch/>
        </p:blipFill>
        <p:spPr>
          <a:xfrm>
            <a:off x="309050" y="1815587"/>
            <a:ext cx="9435025" cy="4878196"/>
          </a:xfrm>
          <a:prstGeom prst="rect">
            <a:avLst/>
          </a:prstGeom>
        </p:spPr>
      </p:pic>
      <p:sp>
        <p:nvSpPr>
          <p:cNvPr id="5" name="TextBox 4">
            <a:extLst>
              <a:ext uri="{FF2B5EF4-FFF2-40B4-BE49-F238E27FC236}">
                <a16:creationId xmlns:a16="http://schemas.microsoft.com/office/drawing/2014/main" id="{7363AC08-9464-4020-A094-D931EDFDBFDC}"/>
              </a:ext>
            </a:extLst>
          </p:cNvPr>
          <p:cNvSpPr txBox="1"/>
          <p:nvPr/>
        </p:nvSpPr>
        <p:spPr>
          <a:xfrm>
            <a:off x="9883088" y="3650019"/>
            <a:ext cx="2162732" cy="1938992"/>
          </a:xfrm>
          <a:prstGeom prst="rect">
            <a:avLst/>
          </a:prstGeom>
          <a:noFill/>
        </p:spPr>
        <p:txBody>
          <a:bodyPr wrap="square" rtlCol="0">
            <a:spAutoFit/>
          </a:bodyPr>
          <a:lstStyle/>
          <a:p>
            <a:r>
              <a:rPr lang="en-US" sz="2000" b="1" dirty="0">
                <a:latin typeface="Garamond" panose="02020404030301010803" pitchFamily="18" charset="0"/>
              </a:rPr>
              <a:t>Note : </a:t>
            </a:r>
          </a:p>
          <a:p>
            <a:pPr algn="ctr"/>
            <a:r>
              <a:rPr lang="en-US" sz="2000" dirty="0">
                <a:latin typeface="Garamond" panose="02020404030301010803" pitchFamily="18" charset="0"/>
              </a:rPr>
              <a:t>The Design at the left is sketched using Proteus 8 Professional Software</a:t>
            </a:r>
          </a:p>
        </p:txBody>
      </p:sp>
      <p:sp>
        <p:nvSpPr>
          <p:cNvPr id="6" name="TextBox 5">
            <a:extLst>
              <a:ext uri="{FF2B5EF4-FFF2-40B4-BE49-F238E27FC236}">
                <a16:creationId xmlns:a16="http://schemas.microsoft.com/office/drawing/2014/main" id="{BE078194-BC7B-4B4A-8437-ACCFB3C30D7D}"/>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9</a:t>
            </a:r>
          </a:p>
        </p:txBody>
      </p:sp>
    </p:spTree>
    <p:extLst>
      <p:ext uri="{BB962C8B-B14F-4D97-AF65-F5344CB8AC3E}">
        <p14:creationId xmlns:p14="http://schemas.microsoft.com/office/powerpoint/2010/main" val="3748231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Text&#10;&#10;Description automatically generated">
            <a:extLst>
              <a:ext uri="{FF2B5EF4-FFF2-40B4-BE49-F238E27FC236}">
                <a16:creationId xmlns:a16="http://schemas.microsoft.com/office/drawing/2014/main" id="{47C168DD-39D5-4B6B-B45F-88E5DBAE609C}"/>
              </a:ext>
            </a:extLst>
          </p:cNvPr>
          <p:cNvPicPr>
            <a:picLocks noChangeAspect="1"/>
          </p:cNvPicPr>
          <p:nvPr/>
        </p:nvPicPr>
        <p:blipFill rotWithShape="1">
          <a:blip r:embed="rId3">
            <a:extLst>
              <a:ext uri="{28A0092B-C50C-407E-A947-70E740481C1C}">
                <a14:useLocalDpi xmlns:a14="http://schemas.microsoft.com/office/drawing/2010/main" val="0"/>
              </a:ext>
            </a:extLst>
          </a:blip>
          <a:srcRect l="88" t="-132" r="9838" b="16913"/>
          <a:stretch/>
        </p:blipFill>
        <p:spPr>
          <a:xfrm>
            <a:off x="0" y="0"/>
            <a:ext cx="12192000" cy="6332542"/>
          </a:xfrm>
          <a:prstGeom prst="rect">
            <a:avLst/>
          </a:prstGeom>
        </p:spPr>
      </p:pic>
      <p:sp>
        <p:nvSpPr>
          <p:cNvPr id="21" name="TextBox 20">
            <a:extLst>
              <a:ext uri="{FF2B5EF4-FFF2-40B4-BE49-F238E27FC236}">
                <a16:creationId xmlns:a16="http://schemas.microsoft.com/office/drawing/2014/main" id="{05A5C41C-B89E-4E90-A86F-6F5DC00A7E36}"/>
              </a:ext>
            </a:extLst>
          </p:cNvPr>
          <p:cNvSpPr txBox="1"/>
          <p:nvPr/>
        </p:nvSpPr>
        <p:spPr>
          <a:xfrm>
            <a:off x="11353800" y="6461129"/>
            <a:ext cx="838200" cy="338554"/>
          </a:xfrm>
          <a:prstGeom prst="rect">
            <a:avLst/>
          </a:prstGeom>
          <a:noFill/>
        </p:spPr>
        <p:txBody>
          <a:bodyPr wrap="square" rtlCol="0">
            <a:spAutoFit/>
          </a:bodyPr>
          <a:lstStyle/>
          <a:p>
            <a:r>
              <a:rPr lang="en-US" sz="1600" dirty="0">
                <a:latin typeface="Garamond" panose="02020404030301010803" pitchFamily="18" charset="0"/>
              </a:rPr>
              <a:t>Page 10</a:t>
            </a:r>
          </a:p>
        </p:txBody>
      </p:sp>
      <p:sp>
        <p:nvSpPr>
          <p:cNvPr id="27" name="TextBox 26">
            <a:extLst>
              <a:ext uri="{FF2B5EF4-FFF2-40B4-BE49-F238E27FC236}">
                <a16:creationId xmlns:a16="http://schemas.microsoft.com/office/drawing/2014/main" id="{FC855351-4D2D-488C-BBF7-007074768A7C}"/>
              </a:ext>
            </a:extLst>
          </p:cNvPr>
          <p:cNvSpPr txBox="1"/>
          <p:nvPr/>
        </p:nvSpPr>
        <p:spPr>
          <a:xfrm>
            <a:off x="2964747" y="6332542"/>
            <a:ext cx="6117534" cy="523220"/>
          </a:xfrm>
          <a:prstGeom prst="rect">
            <a:avLst/>
          </a:prstGeom>
          <a:noFill/>
        </p:spPr>
        <p:txBody>
          <a:bodyPr wrap="square">
            <a:spAutoFit/>
          </a:bodyPr>
          <a:lstStyle/>
          <a:p>
            <a:pPr algn="ctr"/>
            <a:r>
              <a:rPr lang="en-US" sz="2800" b="0" cap="none" spc="0" dirty="0">
                <a:ln w="0"/>
                <a:solidFill>
                  <a:schemeClr val="tx1"/>
                </a:solidFill>
                <a:effectLst>
                  <a:outerShdw blurRad="38100" dist="19050" dir="2700000" algn="tl" rotWithShape="0">
                    <a:schemeClr val="dk1">
                      <a:alpha val="40000"/>
                    </a:schemeClr>
                  </a:outerShdw>
                </a:effectLst>
                <a:latin typeface="Garamond" panose="02020404030301010803" pitchFamily="18" charset="0"/>
              </a:rPr>
              <a:t>Arduino Code - 1</a:t>
            </a:r>
          </a:p>
        </p:txBody>
      </p:sp>
    </p:spTree>
    <p:extLst>
      <p:ext uri="{BB962C8B-B14F-4D97-AF65-F5344CB8AC3E}">
        <p14:creationId xmlns:p14="http://schemas.microsoft.com/office/powerpoint/2010/main" val="719871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3758</TotalTime>
  <Words>905</Words>
  <Application>Microsoft Office PowerPoint</Application>
  <PresentationFormat>Widescreen</PresentationFormat>
  <Paragraphs>171</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Light</vt:lpstr>
      <vt:lpstr>Garamond</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yathucat2019@gmail.com</dc:creator>
  <cp:lastModifiedBy>Barath raj</cp:lastModifiedBy>
  <cp:revision>36</cp:revision>
  <dcterms:created xsi:type="dcterms:W3CDTF">2021-09-11T06:36:55Z</dcterms:created>
  <dcterms:modified xsi:type="dcterms:W3CDTF">2022-11-12T18:41:43Z</dcterms:modified>
</cp:coreProperties>
</file>

<file path=docProps/thumbnail.jpeg>
</file>